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62" r:id="rId1"/>
  </p:sldMasterIdLst>
  <p:notesMasterIdLst>
    <p:notesMasterId r:id="rId19"/>
  </p:notesMasterIdLst>
  <p:sldIdLst>
    <p:sldId id="256" r:id="rId2"/>
    <p:sldId id="261" r:id="rId3"/>
    <p:sldId id="287" r:id="rId4"/>
    <p:sldId id="257" r:id="rId5"/>
    <p:sldId id="274" r:id="rId6"/>
    <p:sldId id="275" r:id="rId7"/>
    <p:sldId id="271" r:id="rId8"/>
    <p:sldId id="277" r:id="rId9"/>
    <p:sldId id="276" r:id="rId10"/>
    <p:sldId id="279" r:id="rId11"/>
    <p:sldId id="281" r:id="rId12"/>
    <p:sldId id="284" r:id="rId13"/>
    <p:sldId id="280" r:id="rId14"/>
    <p:sldId id="270" r:id="rId15"/>
    <p:sldId id="264" r:id="rId16"/>
    <p:sldId id="269" r:id="rId17"/>
    <p:sldId id="285"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56"/>
    <p:restoredTop sz="94643"/>
  </p:normalViewPr>
  <p:slideViewPr>
    <p:cSldViewPr snapToGrid="0">
      <p:cViewPr varScale="1">
        <p:scale>
          <a:sx n="105" d="100"/>
          <a:sy n="105" d="100"/>
        </p:scale>
        <p:origin x="60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AC62B0-B5E7-4593-AA9B-678954265EC5}" type="doc">
      <dgm:prSet loTypeId="urn:microsoft.com/office/officeart/2005/8/layout/hierarchy3" loCatId="hierarchy" qsTypeId="urn:microsoft.com/office/officeart/2005/8/quickstyle/simple1" qsCatId="simple" csTypeId="urn:microsoft.com/office/officeart/2005/8/colors/colorful1" csCatId="colorful" phldr="1"/>
      <dgm:spPr/>
      <dgm:t>
        <a:bodyPr/>
        <a:lstStyle/>
        <a:p>
          <a:endParaRPr lang="en-US"/>
        </a:p>
      </dgm:t>
    </dgm:pt>
    <dgm:pt modelId="{AD3F7C59-EACF-4DB7-8D18-585C556773FA}">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endParaRPr lang="en-US" sz="4400" dirty="0"/>
        </a:p>
        <a:p>
          <a:pPr marL="0" marR="0" lvl="0" indent="0" defTabSz="914400" eaLnBrk="1" fontAlgn="auto" latinLnBrk="0" hangingPunct="1">
            <a:lnSpc>
              <a:spcPct val="100000"/>
            </a:lnSpc>
            <a:spcBef>
              <a:spcPts val="0"/>
            </a:spcBef>
            <a:spcAft>
              <a:spcPts val="0"/>
            </a:spcAft>
            <a:buClrTx/>
            <a:buSzTx/>
            <a:buFontTx/>
            <a:buNone/>
            <a:tabLst/>
            <a:defRPr/>
          </a:pPr>
          <a:r>
            <a:rPr lang="en-US" sz="4400" dirty="0"/>
            <a:t>Staff shortage</a:t>
          </a:r>
        </a:p>
        <a:p>
          <a:pPr marL="0" lvl="0" defTabSz="2889250">
            <a:lnSpc>
              <a:spcPct val="90000"/>
            </a:lnSpc>
            <a:spcBef>
              <a:spcPct val="0"/>
            </a:spcBef>
            <a:spcAft>
              <a:spcPct val="35000"/>
            </a:spcAft>
            <a:buNone/>
          </a:pPr>
          <a:endParaRPr lang="en-US" sz="4400" dirty="0"/>
        </a:p>
      </dgm:t>
    </dgm:pt>
    <dgm:pt modelId="{5997F761-1955-46BD-8964-31830DE2B9EE}" type="parTrans" cxnId="{EF7A6008-074A-4527-A636-547B4BA75A19}">
      <dgm:prSet/>
      <dgm:spPr/>
      <dgm:t>
        <a:bodyPr/>
        <a:lstStyle/>
        <a:p>
          <a:endParaRPr lang="en-US"/>
        </a:p>
      </dgm:t>
    </dgm:pt>
    <dgm:pt modelId="{6EEE16C7-76AE-4090-AC15-D860082250A7}" type="sibTrans" cxnId="{EF7A6008-074A-4527-A636-547B4BA75A19}">
      <dgm:prSet/>
      <dgm:spPr/>
      <dgm:t>
        <a:bodyPr/>
        <a:lstStyle/>
        <a:p>
          <a:endParaRPr lang="en-US"/>
        </a:p>
      </dgm:t>
    </dgm:pt>
    <dgm:pt modelId="{ACFBCCFE-27A4-4059-9964-D110D9CAA425}">
      <dgm:prSet custT="1"/>
      <dgm:spPr>
        <a:solidFill>
          <a:schemeClr val="accent4"/>
        </a:solidFill>
      </dgm:spPr>
      <dgm:t>
        <a:bodyPr/>
        <a:lstStyle/>
        <a:p>
          <a:r>
            <a:rPr lang="en-US" sz="4400" dirty="0"/>
            <a:t>Fatigue and Burnout</a:t>
          </a:r>
        </a:p>
      </dgm:t>
    </dgm:pt>
    <dgm:pt modelId="{7C01B73C-8D83-4F82-84ED-72A018E24F81}" type="parTrans" cxnId="{7E0BC41E-4E1D-4431-84D8-7413630E4A77}">
      <dgm:prSet/>
      <dgm:spPr/>
      <dgm:t>
        <a:bodyPr/>
        <a:lstStyle/>
        <a:p>
          <a:endParaRPr lang="en-US"/>
        </a:p>
      </dgm:t>
    </dgm:pt>
    <dgm:pt modelId="{0BAA692E-204C-4D42-8EA0-7380C03B310E}" type="sibTrans" cxnId="{7E0BC41E-4E1D-4431-84D8-7413630E4A77}">
      <dgm:prSet/>
      <dgm:spPr/>
      <dgm:t>
        <a:bodyPr/>
        <a:lstStyle/>
        <a:p>
          <a:endParaRPr lang="en-US"/>
        </a:p>
      </dgm:t>
    </dgm:pt>
    <dgm:pt modelId="{317FE4F9-CB8C-D746-8A70-0DFE5F3630E8}" type="pres">
      <dgm:prSet presAssocID="{DAAC62B0-B5E7-4593-AA9B-678954265EC5}" presName="diagram" presStyleCnt="0">
        <dgm:presLayoutVars>
          <dgm:chPref val="1"/>
          <dgm:dir/>
          <dgm:animOne val="branch"/>
          <dgm:animLvl val="lvl"/>
          <dgm:resizeHandles/>
        </dgm:presLayoutVars>
      </dgm:prSet>
      <dgm:spPr/>
    </dgm:pt>
    <dgm:pt modelId="{6E6D524C-E493-6E47-A0D1-7E20197E697D}" type="pres">
      <dgm:prSet presAssocID="{AD3F7C59-EACF-4DB7-8D18-585C556773FA}" presName="root" presStyleCnt="0"/>
      <dgm:spPr/>
    </dgm:pt>
    <dgm:pt modelId="{F3BBE172-53A8-6049-8952-3C80DBF6B0EF}" type="pres">
      <dgm:prSet presAssocID="{AD3F7C59-EACF-4DB7-8D18-585C556773FA}" presName="rootComposite" presStyleCnt="0"/>
      <dgm:spPr/>
    </dgm:pt>
    <dgm:pt modelId="{B4502F18-0F3C-C147-85B0-B07D644AC89D}" type="pres">
      <dgm:prSet presAssocID="{AD3F7C59-EACF-4DB7-8D18-585C556773FA}" presName="rootText" presStyleLbl="node1" presStyleIdx="0" presStyleCnt="2" custScaleX="103018" custScaleY="110629"/>
      <dgm:spPr/>
    </dgm:pt>
    <dgm:pt modelId="{1D1F1939-E536-5E41-90F0-335975FF1AFA}" type="pres">
      <dgm:prSet presAssocID="{AD3F7C59-EACF-4DB7-8D18-585C556773FA}" presName="rootConnector" presStyleLbl="node1" presStyleIdx="0" presStyleCnt="2"/>
      <dgm:spPr/>
    </dgm:pt>
    <dgm:pt modelId="{E1353678-0DF8-2341-BD07-FCC53C8F6430}" type="pres">
      <dgm:prSet presAssocID="{AD3F7C59-EACF-4DB7-8D18-585C556773FA}" presName="childShape" presStyleCnt="0"/>
      <dgm:spPr/>
    </dgm:pt>
    <dgm:pt modelId="{CB6F0190-20E8-3C43-9FB3-16ECAE15AD86}" type="pres">
      <dgm:prSet presAssocID="{ACFBCCFE-27A4-4059-9964-D110D9CAA425}" presName="root" presStyleCnt="0"/>
      <dgm:spPr/>
    </dgm:pt>
    <dgm:pt modelId="{A084BD26-F863-4D4D-8C92-EC25A605C1B1}" type="pres">
      <dgm:prSet presAssocID="{ACFBCCFE-27A4-4059-9964-D110D9CAA425}" presName="rootComposite" presStyleCnt="0"/>
      <dgm:spPr/>
    </dgm:pt>
    <dgm:pt modelId="{E9C2F405-8BB1-1D4B-8A6E-42A006A34102}" type="pres">
      <dgm:prSet presAssocID="{ACFBCCFE-27A4-4059-9964-D110D9CAA425}" presName="rootText" presStyleLbl="node1" presStyleIdx="1" presStyleCnt="2" custScaleX="114919" custScaleY="111807"/>
      <dgm:spPr/>
    </dgm:pt>
    <dgm:pt modelId="{BA3B4EB7-CD3C-2F47-8A1F-93B3A640D8BE}" type="pres">
      <dgm:prSet presAssocID="{ACFBCCFE-27A4-4059-9964-D110D9CAA425}" presName="rootConnector" presStyleLbl="node1" presStyleIdx="1" presStyleCnt="2"/>
      <dgm:spPr/>
    </dgm:pt>
    <dgm:pt modelId="{40E91B7F-EF3D-B449-AFD5-DD118A26AA98}" type="pres">
      <dgm:prSet presAssocID="{ACFBCCFE-27A4-4059-9964-D110D9CAA425}" presName="childShape" presStyleCnt="0"/>
      <dgm:spPr/>
    </dgm:pt>
  </dgm:ptLst>
  <dgm:cxnLst>
    <dgm:cxn modelId="{EF7A6008-074A-4527-A636-547B4BA75A19}" srcId="{DAAC62B0-B5E7-4593-AA9B-678954265EC5}" destId="{AD3F7C59-EACF-4DB7-8D18-585C556773FA}" srcOrd="0" destOrd="0" parTransId="{5997F761-1955-46BD-8964-31830DE2B9EE}" sibTransId="{6EEE16C7-76AE-4090-AC15-D860082250A7}"/>
    <dgm:cxn modelId="{7E0BC41E-4E1D-4431-84D8-7413630E4A77}" srcId="{DAAC62B0-B5E7-4593-AA9B-678954265EC5}" destId="{ACFBCCFE-27A4-4059-9964-D110D9CAA425}" srcOrd="1" destOrd="0" parTransId="{7C01B73C-8D83-4F82-84ED-72A018E24F81}" sibTransId="{0BAA692E-204C-4D42-8EA0-7380C03B310E}"/>
    <dgm:cxn modelId="{BD617136-BC12-F247-80F6-5CD06D795D1C}" type="presOf" srcId="{ACFBCCFE-27A4-4059-9964-D110D9CAA425}" destId="{BA3B4EB7-CD3C-2F47-8A1F-93B3A640D8BE}" srcOrd="1" destOrd="0" presId="urn:microsoft.com/office/officeart/2005/8/layout/hierarchy3"/>
    <dgm:cxn modelId="{7B9D786E-7476-8B40-BF80-36F0598DD82F}" type="presOf" srcId="{DAAC62B0-B5E7-4593-AA9B-678954265EC5}" destId="{317FE4F9-CB8C-D746-8A70-0DFE5F3630E8}" srcOrd="0" destOrd="0" presId="urn:microsoft.com/office/officeart/2005/8/layout/hierarchy3"/>
    <dgm:cxn modelId="{53B75F8E-5C3C-384F-AF05-AE59D34B389E}" type="presOf" srcId="{AD3F7C59-EACF-4DB7-8D18-585C556773FA}" destId="{1D1F1939-E536-5E41-90F0-335975FF1AFA}" srcOrd="1" destOrd="0" presId="urn:microsoft.com/office/officeart/2005/8/layout/hierarchy3"/>
    <dgm:cxn modelId="{F30910CE-B1D7-164C-B571-C9BDA4907069}" type="presOf" srcId="{AD3F7C59-EACF-4DB7-8D18-585C556773FA}" destId="{B4502F18-0F3C-C147-85B0-B07D644AC89D}" srcOrd="0" destOrd="0" presId="urn:microsoft.com/office/officeart/2005/8/layout/hierarchy3"/>
    <dgm:cxn modelId="{4D7941CF-930B-8F4A-B54F-F33756F92B9D}" type="presOf" srcId="{ACFBCCFE-27A4-4059-9964-D110D9CAA425}" destId="{E9C2F405-8BB1-1D4B-8A6E-42A006A34102}" srcOrd="0" destOrd="0" presId="urn:microsoft.com/office/officeart/2005/8/layout/hierarchy3"/>
    <dgm:cxn modelId="{08E385D5-8A4A-BD49-BEB2-C55BA1D3F2D9}" type="presParOf" srcId="{317FE4F9-CB8C-D746-8A70-0DFE5F3630E8}" destId="{6E6D524C-E493-6E47-A0D1-7E20197E697D}" srcOrd="0" destOrd="0" presId="urn:microsoft.com/office/officeart/2005/8/layout/hierarchy3"/>
    <dgm:cxn modelId="{2FD91032-3898-114B-BD50-5FBA97D89066}" type="presParOf" srcId="{6E6D524C-E493-6E47-A0D1-7E20197E697D}" destId="{F3BBE172-53A8-6049-8952-3C80DBF6B0EF}" srcOrd="0" destOrd="0" presId="urn:microsoft.com/office/officeart/2005/8/layout/hierarchy3"/>
    <dgm:cxn modelId="{36E76B06-14D1-6A48-A959-361382DD07F2}" type="presParOf" srcId="{F3BBE172-53A8-6049-8952-3C80DBF6B0EF}" destId="{B4502F18-0F3C-C147-85B0-B07D644AC89D}" srcOrd="0" destOrd="0" presId="urn:microsoft.com/office/officeart/2005/8/layout/hierarchy3"/>
    <dgm:cxn modelId="{45A76450-2A44-FD4E-898C-F0253F0FAE84}" type="presParOf" srcId="{F3BBE172-53A8-6049-8952-3C80DBF6B0EF}" destId="{1D1F1939-E536-5E41-90F0-335975FF1AFA}" srcOrd="1" destOrd="0" presId="urn:microsoft.com/office/officeart/2005/8/layout/hierarchy3"/>
    <dgm:cxn modelId="{75CF56F2-24D1-E74F-9C37-EEF4EB07C9C7}" type="presParOf" srcId="{6E6D524C-E493-6E47-A0D1-7E20197E697D}" destId="{E1353678-0DF8-2341-BD07-FCC53C8F6430}" srcOrd="1" destOrd="0" presId="urn:microsoft.com/office/officeart/2005/8/layout/hierarchy3"/>
    <dgm:cxn modelId="{FDB44E8D-9F0F-A44D-B3AD-AAB56A530C19}" type="presParOf" srcId="{317FE4F9-CB8C-D746-8A70-0DFE5F3630E8}" destId="{CB6F0190-20E8-3C43-9FB3-16ECAE15AD86}" srcOrd="1" destOrd="0" presId="urn:microsoft.com/office/officeart/2005/8/layout/hierarchy3"/>
    <dgm:cxn modelId="{169429E6-F6A9-3A48-BD24-D555F823EDA9}" type="presParOf" srcId="{CB6F0190-20E8-3C43-9FB3-16ECAE15AD86}" destId="{A084BD26-F863-4D4D-8C92-EC25A605C1B1}" srcOrd="0" destOrd="0" presId="urn:microsoft.com/office/officeart/2005/8/layout/hierarchy3"/>
    <dgm:cxn modelId="{441807A0-20A6-8A4E-94E3-E36F43A51DE2}" type="presParOf" srcId="{A084BD26-F863-4D4D-8C92-EC25A605C1B1}" destId="{E9C2F405-8BB1-1D4B-8A6E-42A006A34102}" srcOrd="0" destOrd="0" presId="urn:microsoft.com/office/officeart/2005/8/layout/hierarchy3"/>
    <dgm:cxn modelId="{81279A7E-2382-4D4A-B568-D43BBE90BB7B}" type="presParOf" srcId="{A084BD26-F863-4D4D-8C92-EC25A605C1B1}" destId="{BA3B4EB7-CD3C-2F47-8A1F-93B3A640D8BE}" srcOrd="1" destOrd="0" presId="urn:microsoft.com/office/officeart/2005/8/layout/hierarchy3"/>
    <dgm:cxn modelId="{AE4C23AE-3B52-D547-A4CF-91CAFE4DAB75}" type="presParOf" srcId="{CB6F0190-20E8-3C43-9FB3-16ECAE15AD86}" destId="{40E91B7F-EF3D-B449-AFD5-DD118A26AA98}"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502F18-0F3C-C147-85B0-B07D644AC89D}">
      <dsp:nvSpPr>
        <dsp:cNvPr id="0" name=""/>
        <dsp:cNvSpPr/>
      </dsp:nvSpPr>
      <dsp:spPr>
        <a:xfrm>
          <a:off x="105" y="965793"/>
          <a:ext cx="4459075" cy="2394256"/>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55880" rIns="83820" bIns="558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en-US" sz="4400" kern="1200" dirty="0"/>
        </a:p>
        <a:p>
          <a:pPr marL="0" marR="0" lvl="0" indent="0" algn="ctr" defTabSz="914400" eaLnBrk="1" fontAlgn="auto" latinLnBrk="0" hangingPunct="1">
            <a:lnSpc>
              <a:spcPct val="100000"/>
            </a:lnSpc>
            <a:spcBef>
              <a:spcPct val="0"/>
            </a:spcBef>
            <a:spcAft>
              <a:spcPts val="0"/>
            </a:spcAft>
            <a:buClrTx/>
            <a:buSzTx/>
            <a:buFontTx/>
            <a:buNone/>
            <a:tabLst/>
            <a:defRPr/>
          </a:pPr>
          <a:r>
            <a:rPr lang="en-US" sz="4400" kern="1200" dirty="0"/>
            <a:t>Staff shortage</a:t>
          </a:r>
        </a:p>
        <a:p>
          <a:pPr marL="0" lvl="0" algn="ctr" defTabSz="2889250">
            <a:lnSpc>
              <a:spcPct val="90000"/>
            </a:lnSpc>
            <a:spcBef>
              <a:spcPct val="0"/>
            </a:spcBef>
            <a:spcAft>
              <a:spcPct val="35000"/>
            </a:spcAft>
            <a:buNone/>
          </a:pPr>
          <a:endParaRPr lang="en-US" sz="4400" kern="1200" dirty="0"/>
        </a:p>
      </dsp:txBody>
      <dsp:txXfrm>
        <a:off x="70230" y="1035918"/>
        <a:ext cx="4318825" cy="2254006"/>
      </dsp:txXfrm>
    </dsp:sp>
    <dsp:sp modelId="{E9C2F405-8BB1-1D4B-8A6E-42A006A34102}">
      <dsp:nvSpPr>
        <dsp:cNvPr id="0" name=""/>
        <dsp:cNvSpPr/>
      </dsp:nvSpPr>
      <dsp:spPr>
        <a:xfrm>
          <a:off x="5541291" y="965793"/>
          <a:ext cx="4974203" cy="2419751"/>
        </a:xfrm>
        <a:prstGeom prst="roundRect">
          <a:avLst>
            <a:gd name="adj" fmla="val 10000"/>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55880" rIns="83820" bIns="55880" numCol="1" spcCol="1270" anchor="ctr" anchorCtr="0">
          <a:noAutofit/>
        </a:bodyPr>
        <a:lstStyle/>
        <a:p>
          <a:pPr marL="0" lvl="0" indent="0" algn="ctr" defTabSz="1955800">
            <a:lnSpc>
              <a:spcPct val="90000"/>
            </a:lnSpc>
            <a:spcBef>
              <a:spcPct val="0"/>
            </a:spcBef>
            <a:spcAft>
              <a:spcPct val="35000"/>
            </a:spcAft>
            <a:buNone/>
          </a:pPr>
          <a:r>
            <a:rPr lang="en-US" sz="4400" kern="1200" dirty="0"/>
            <a:t>Fatigue and Burnout</a:t>
          </a:r>
        </a:p>
      </dsp:txBody>
      <dsp:txXfrm>
        <a:off x="5612163" y="1036665"/>
        <a:ext cx="4832459" cy="227800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9B7721-337A-1742-8B1A-0AD13602BB1D}" type="datetimeFigureOut">
              <a:rPr lang="en-US" smtClean="0"/>
              <a:t>6/18/24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A3A29-FF2A-D44E-B593-A74E3960A72F}" type="slidenum">
              <a:rPr lang="en-US" smtClean="0"/>
              <a:t>‹#›</a:t>
            </a:fld>
            <a:endParaRPr lang="en-US"/>
          </a:p>
        </p:txBody>
      </p:sp>
    </p:spTree>
    <p:extLst>
      <p:ext uri="{BB962C8B-B14F-4D97-AF65-F5344CB8AC3E}">
        <p14:creationId xmlns:p14="http://schemas.microsoft.com/office/powerpoint/2010/main" val="460843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2A3A29-FF2A-D44E-B593-A74E3960A72F}" type="slidenum">
              <a:rPr lang="en-US" smtClean="0"/>
              <a:t>1</a:t>
            </a:fld>
            <a:endParaRPr lang="en-US"/>
          </a:p>
        </p:txBody>
      </p:sp>
    </p:spTree>
    <p:extLst>
      <p:ext uri="{BB962C8B-B14F-4D97-AF65-F5344CB8AC3E}">
        <p14:creationId xmlns:p14="http://schemas.microsoft.com/office/powerpoint/2010/main" val="11373670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For providing high quality patient care</a:t>
            </a:r>
            <a:endParaRPr lang="en-US" dirty="0"/>
          </a:p>
          <a:p>
            <a:endParaRPr lang="en-US" dirty="0"/>
          </a:p>
        </p:txBody>
      </p:sp>
      <p:sp>
        <p:nvSpPr>
          <p:cNvPr id="4" name="Slide Number Placeholder 3"/>
          <p:cNvSpPr>
            <a:spLocks noGrp="1"/>
          </p:cNvSpPr>
          <p:nvPr>
            <p:ph type="sldNum" sz="quarter" idx="5"/>
          </p:nvPr>
        </p:nvSpPr>
        <p:spPr/>
        <p:txBody>
          <a:bodyPr/>
          <a:lstStyle/>
          <a:p>
            <a:fld id="{1C2A3A29-FF2A-D44E-B593-A74E3960A72F}" type="slidenum">
              <a:rPr lang="en-US" smtClean="0"/>
              <a:t>4</a:t>
            </a:fld>
            <a:endParaRPr lang="en-US"/>
          </a:p>
        </p:txBody>
      </p:sp>
    </p:spTree>
    <p:extLst>
      <p:ext uri="{BB962C8B-B14F-4D97-AF65-F5344CB8AC3E}">
        <p14:creationId xmlns:p14="http://schemas.microsoft.com/office/powerpoint/2010/main" val="36712782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2A3A29-FF2A-D44E-B593-A74E3960A72F}" type="slidenum">
              <a:rPr lang="en-US" smtClean="0"/>
              <a:t>17</a:t>
            </a:fld>
            <a:endParaRPr lang="en-US"/>
          </a:p>
        </p:txBody>
      </p:sp>
    </p:spTree>
    <p:extLst>
      <p:ext uri="{BB962C8B-B14F-4D97-AF65-F5344CB8AC3E}">
        <p14:creationId xmlns:p14="http://schemas.microsoft.com/office/powerpoint/2010/main" val="1297280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6847D-1CF6-46BA-B46B-48BED0604A28}"/>
              </a:ext>
            </a:extLst>
          </p:cNvPr>
          <p:cNvSpPr>
            <a:spLocks noGrp="1"/>
          </p:cNvSpPr>
          <p:nvPr>
            <p:ph type="ctrTitle"/>
          </p:nvPr>
        </p:nvSpPr>
        <p:spPr>
          <a:xfrm>
            <a:off x="1524000" y="1122363"/>
            <a:ext cx="9144000" cy="2387600"/>
          </a:xfrm>
        </p:spPr>
        <p:txBody>
          <a:bodyPr anchor="b"/>
          <a:lstStyle>
            <a:lvl1pPr algn="ctr">
              <a:defRPr sz="6000" b="1" cap="all" spc="1500" baseline="0">
                <a:latin typeface="+mj-lt"/>
                <a:ea typeface="Source Sans Pro SemiBold" panose="020B0603030403020204" pitchFamily="34" charset="0"/>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7FB4F5A5-C931-4A4C-B6B1-EF4C95965BFF}"/>
              </a:ext>
            </a:extLst>
          </p:cNvPr>
          <p:cNvSpPr>
            <a:spLocks noGrp="1"/>
          </p:cNvSpPr>
          <p:nvPr>
            <p:ph type="subTitle" idx="1"/>
          </p:nvPr>
        </p:nvSpPr>
        <p:spPr>
          <a:xfrm>
            <a:off x="1524000" y="3602038"/>
            <a:ext cx="9144000" cy="1655762"/>
          </a:xfrm>
        </p:spPr>
        <p:txBody>
          <a:bodyPr/>
          <a:lstStyle>
            <a:lvl1pPr marL="0" indent="0" algn="ctr">
              <a:buNone/>
              <a:defRPr sz="2400" cap="all" spc="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grpSp>
        <p:nvGrpSpPr>
          <p:cNvPr id="7" name="Graphic 185">
            <a:extLst>
              <a:ext uri="{FF2B5EF4-FFF2-40B4-BE49-F238E27FC236}">
                <a16:creationId xmlns:a16="http://schemas.microsoft.com/office/drawing/2014/main" id="{8A351602-3772-4279-B0D3-A523F6F6EAB3}"/>
              </a:ext>
            </a:extLst>
          </p:cNvPr>
          <p:cNvGrpSpPr/>
          <p:nvPr/>
        </p:nvGrpSpPr>
        <p:grpSpPr>
          <a:xfrm>
            <a:off x="10999563" y="5987064"/>
            <a:ext cx="1054467" cy="469689"/>
            <a:chOff x="9841624" y="4115729"/>
            <a:chExt cx="602170" cy="268223"/>
          </a:xfrm>
          <a:solidFill>
            <a:schemeClr val="tx1"/>
          </a:solidFill>
        </p:grpSpPr>
        <p:sp>
          <p:nvSpPr>
            <p:cNvPr id="8" name="Freeform: Shape 7">
              <a:extLst>
                <a:ext uri="{FF2B5EF4-FFF2-40B4-BE49-F238E27FC236}">
                  <a16:creationId xmlns:a16="http://schemas.microsoft.com/office/drawing/2014/main" id="{A5AAAA75-5FFB-4C07-AD4A-3146773E6CDD}"/>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9" name="Freeform: Shape 8">
              <a:extLst>
                <a:ext uri="{FF2B5EF4-FFF2-40B4-BE49-F238E27FC236}">
                  <a16:creationId xmlns:a16="http://schemas.microsoft.com/office/drawing/2014/main" id="{1479895E-3847-44BB-8404-28F14219FB70}"/>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50E02F68-8149-4236-8D9F-6B550F78B932}"/>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956FCAAB-F073-4561-A484-42C7DD10DC26}"/>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6CF8DB94-87A3-43E9-9BBB-301CFF0FB05B}"/>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4" name="Date Placeholder 3">
            <a:extLst>
              <a:ext uri="{FF2B5EF4-FFF2-40B4-BE49-F238E27FC236}">
                <a16:creationId xmlns:a16="http://schemas.microsoft.com/office/drawing/2014/main" id="{35DE4AEC-B6E4-439C-B716-EBE3D4D1DC76}"/>
              </a:ext>
            </a:extLst>
          </p:cNvPr>
          <p:cNvSpPr>
            <a:spLocks noGrp="1"/>
          </p:cNvSpPr>
          <p:nvPr>
            <p:ph type="dt" sz="half" idx="10"/>
          </p:nvPr>
        </p:nvSpPr>
        <p:spPr/>
        <p:txBody>
          <a:bodyPr/>
          <a:lstStyle/>
          <a:p>
            <a:fld id="{97BFF81C-1FCB-4DBA-8044-F1A0FCFD45A6}" type="datetime1">
              <a:rPr lang="en-US" smtClean="0"/>
              <a:t>6/18/24</a:t>
            </a:fld>
            <a:endParaRPr lang="en-US" dirty="0"/>
          </a:p>
        </p:txBody>
      </p:sp>
      <p:sp>
        <p:nvSpPr>
          <p:cNvPr id="5" name="Footer Placeholder 4">
            <a:extLst>
              <a:ext uri="{FF2B5EF4-FFF2-40B4-BE49-F238E27FC236}">
                <a16:creationId xmlns:a16="http://schemas.microsoft.com/office/drawing/2014/main" id="{F478BC18-102E-45BF-8FEA-801E9C59D143}"/>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FAA8BF5F-B1F8-461F-9B3D-7D50D02423E7}"/>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4" name="Oval 13">
            <a:extLst>
              <a:ext uri="{FF2B5EF4-FFF2-40B4-BE49-F238E27FC236}">
                <a16:creationId xmlns:a16="http://schemas.microsoft.com/office/drawing/2014/main" id="{7D6BF779-0B8C-4CC2-9268-9506AD0C5331}"/>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2252766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3A871-D377-4EC0-9ACF-86842F01E1D0}"/>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3D53202-92A9-45A3-B812-777DB9578B4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7" name="Graphic 185">
            <a:extLst>
              <a:ext uri="{FF2B5EF4-FFF2-40B4-BE49-F238E27FC236}">
                <a16:creationId xmlns:a16="http://schemas.microsoft.com/office/drawing/2014/main" id="{7196FB0C-3A9D-4892-90C9-21F3459AAD9E}"/>
              </a:ext>
            </a:extLst>
          </p:cNvPr>
          <p:cNvGrpSpPr/>
          <p:nvPr/>
        </p:nvGrpSpPr>
        <p:grpSpPr>
          <a:xfrm>
            <a:off x="10999563" y="5987064"/>
            <a:ext cx="1054467" cy="469689"/>
            <a:chOff x="9841624" y="4115729"/>
            <a:chExt cx="602170" cy="268223"/>
          </a:xfrm>
          <a:solidFill>
            <a:schemeClr val="tx1"/>
          </a:solidFill>
        </p:grpSpPr>
        <p:sp>
          <p:nvSpPr>
            <p:cNvPr id="8" name="Freeform: Shape 7">
              <a:extLst>
                <a:ext uri="{FF2B5EF4-FFF2-40B4-BE49-F238E27FC236}">
                  <a16:creationId xmlns:a16="http://schemas.microsoft.com/office/drawing/2014/main" id="{16938C96-CF0F-4B69-A695-913F11BFC6F0}"/>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9" name="Freeform: Shape 8">
              <a:extLst>
                <a:ext uri="{FF2B5EF4-FFF2-40B4-BE49-F238E27FC236}">
                  <a16:creationId xmlns:a16="http://schemas.microsoft.com/office/drawing/2014/main" id="{3CA7E6BB-6B60-4BF5-9D3E-A3FE782EF5B0}"/>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3F693EDA-57B3-4AEB-863B-B198C2A5A8E3}"/>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B3A04A96-045F-4B6E-AEEE-11A2FA01B4FC}"/>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7FB357DC-5AD3-44F4-879B-5AD6B18AC36F}"/>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4" name="Date Placeholder 3">
            <a:extLst>
              <a:ext uri="{FF2B5EF4-FFF2-40B4-BE49-F238E27FC236}">
                <a16:creationId xmlns:a16="http://schemas.microsoft.com/office/drawing/2014/main" id="{FA2CA47F-83AD-4BE3-AC2F-6C17883F78C7}"/>
              </a:ext>
            </a:extLst>
          </p:cNvPr>
          <p:cNvSpPr>
            <a:spLocks noGrp="1"/>
          </p:cNvSpPr>
          <p:nvPr>
            <p:ph type="dt" sz="half" idx="10"/>
          </p:nvPr>
        </p:nvSpPr>
        <p:spPr/>
        <p:txBody>
          <a:bodyPr/>
          <a:lstStyle/>
          <a:p>
            <a:fld id="{FB9092B3-2D87-4CDF-B84B-C46E5F5D31F7}" type="datetime1">
              <a:rPr lang="en-US" smtClean="0"/>
              <a:t>6/18/24</a:t>
            </a:fld>
            <a:endParaRPr lang="en-US" dirty="0"/>
          </a:p>
        </p:txBody>
      </p:sp>
      <p:sp>
        <p:nvSpPr>
          <p:cNvPr id="5" name="Footer Placeholder 4">
            <a:extLst>
              <a:ext uri="{FF2B5EF4-FFF2-40B4-BE49-F238E27FC236}">
                <a16:creationId xmlns:a16="http://schemas.microsoft.com/office/drawing/2014/main" id="{21118A72-3200-4597-A9C5-0D9ECFF3E8CD}"/>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0D70055A-71D4-49B4-8A8F-19AFDB84E958}"/>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5" name="Oval 14">
            <a:extLst>
              <a:ext uri="{FF2B5EF4-FFF2-40B4-BE49-F238E27FC236}">
                <a16:creationId xmlns:a16="http://schemas.microsoft.com/office/drawing/2014/main" id="{0B0E5D27-C447-432F-982D-B60FDD6F34AD}"/>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4181518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C59DBB-9256-464D-8A6A-8BDA71541D6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6A25E310-E6CB-4838-8E9B-B288DA55277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7" name="Graphic 185">
            <a:extLst>
              <a:ext uri="{FF2B5EF4-FFF2-40B4-BE49-F238E27FC236}">
                <a16:creationId xmlns:a16="http://schemas.microsoft.com/office/drawing/2014/main" id="{BCF412A8-E798-47AD-ABD9-98D76A55D30B}"/>
              </a:ext>
            </a:extLst>
          </p:cNvPr>
          <p:cNvGrpSpPr/>
          <p:nvPr/>
        </p:nvGrpSpPr>
        <p:grpSpPr>
          <a:xfrm>
            <a:off x="10999563" y="5987064"/>
            <a:ext cx="1054467" cy="469689"/>
            <a:chOff x="9841624" y="4115729"/>
            <a:chExt cx="602170" cy="268223"/>
          </a:xfrm>
          <a:solidFill>
            <a:schemeClr val="tx1"/>
          </a:solidFill>
        </p:grpSpPr>
        <p:sp>
          <p:nvSpPr>
            <p:cNvPr id="8" name="Freeform: Shape 7">
              <a:extLst>
                <a:ext uri="{FF2B5EF4-FFF2-40B4-BE49-F238E27FC236}">
                  <a16:creationId xmlns:a16="http://schemas.microsoft.com/office/drawing/2014/main" id="{E70160C5-475D-401A-AEE2-2C04E99A1518}"/>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9" name="Freeform: Shape 8">
              <a:extLst>
                <a:ext uri="{FF2B5EF4-FFF2-40B4-BE49-F238E27FC236}">
                  <a16:creationId xmlns:a16="http://schemas.microsoft.com/office/drawing/2014/main" id="{07CC7CE9-9C7F-49C2-8609-47BF523390F5}"/>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726FD5F1-978C-45AF-9086-D5DBE1F01681}"/>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3873AB1C-723A-4FB4-9B23-65BAF5074833}"/>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61DE5510-5094-4FA4-96E5-AD4841D1C38A}"/>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4" name="Date Placeholder 3">
            <a:extLst>
              <a:ext uri="{FF2B5EF4-FFF2-40B4-BE49-F238E27FC236}">
                <a16:creationId xmlns:a16="http://schemas.microsoft.com/office/drawing/2014/main" id="{F7CE2202-679F-48B0-B2DD-F6F54711224B}"/>
              </a:ext>
            </a:extLst>
          </p:cNvPr>
          <p:cNvSpPr>
            <a:spLocks noGrp="1"/>
          </p:cNvSpPr>
          <p:nvPr>
            <p:ph type="dt" sz="half" idx="10"/>
          </p:nvPr>
        </p:nvSpPr>
        <p:spPr/>
        <p:txBody>
          <a:bodyPr/>
          <a:lstStyle/>
          <a:p>
            <a:fld id="{3D769E57-47B1-47B0-B526-3153E4B1E729}" type="datetime1">
              <a:rPr lang="en-US" smtClean="0"/>
              <a:t>6/18/24</a:t>
            </a:fld>
            <a:endParaRPr lang="en-US" dirty="0"/>
          </a:p>
        </p:txBody>
      </p:sp>
      <p:sp>
        <p:nvSpPr>
          <p:cNvPr id="5" name="Footer Placeholder 4">
            <a:extLst>
              <a:ext uri="{FF2B5EF4-FFF2-40B4-BE49-F238E27FC236}">
                <a16:creationId xmlns:a16="http://schemas.microsoft.com/office/drawing/2014/main" id="{D07BC83D-E4C0-49E1-ADA1-1AF403984BDA}"/>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31BF211E-B2EA-4CDC-9E84-B6898394921B}"/>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4" name="Oval 13">
            <a:extLst>
              <a:ext uri="{FF2B5EF4-FFF2-40B4-BE49-F238E27FC236}">
                <a16:creationId xmlns:a16="http://schemas.microsoft.com/office/drawing/2014/main" id="{1FE2F5FD-5D31-4C1D-82F8-93624C7B0A3C}"/>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1922661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88500-1605-41EA-A15F-9B79DF7E405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C9B14AC8-25A5-4D7F-BF23-CB20AA2ECF5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8" name="Graphic 185">
            <a:extLst>
              <a:ext uri="{FF2B5EF4-FFF2-40B4-BE49-F238E27FC236}">
                <a16:creationId xmlns:a16="http://schemas.microsoft.com/office/drawing/2014/main" id="{8997F1B7-1EE7-4EA5-A5A4-866F9A810C9F}"/>
              </a:ext>
            </a:extLst>
          </p:cNvPr>
          <p:cNvGrpSpPr/>
          <p:nvPr/>
        </p:nvGrpSpPr>
        <p:grpSpPr>
          <a:xfrm>
            <a:off x="10999563" y="5987064"/>
            <a:ext cx="1054467" cy="469689"/>
            <a:chOff x="9841624" y="4115729"/>
            <a:chExt cx="602170" cy="268223"/>
          </a:xfrm>
          <a:solidFill>
            <a:schemeClr val="tx1"/>
          </a:solidFill>
        </p:grpSpPr>
        <p:sp>
          <p:nvSpPr>
            <p:cNvPr id="9" name="Freeform: Shape 8">
              <a:extLst>
                <a:ext uri="{FF2B5EF4-FFF2-40B4-BE49-F238E27FC236}">
                  <a16:creationId xmlns:a16="http://schemas.microsoft.com/office/drawing/2014/main" id="{B5E13483-2FB6-4753-8402-06FDC3498E06}"/>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88F0DF22-F640-4002-B783-DF1C6A9473F6}"/>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9C2787B8-7984-4332-B611-D3D3DE898FE0}"/>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5AF3646C-B3D7-4F57-8FD2-CD93CEB39214}"/>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C65FA7DA-93A0-43A4-834C-0F1BB9806A8C}"/>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4" name="Date Placeholder 3">
            <a:extLst>
              <a:ext uri="{FF2B5EF4-FFF2-40B4-BE49-F238E27FC236}">
                <a16:creationId xmlns:a16="http://schemas.microsoft.com/office/drawing/2014/main" id="{21995D22-0146-4DE2-9E78-4C00333D499A}"/>
              </a:ext>
            </a:extLst>
          </p:cNvPr>
          <p:cNvSpPr>
            <a:spLocks noGrp="1"/>
          </p:cNvSpPr>
          <p:nvPr>
            <p:ph type="dt" sz="half" idx="10"/>
          </p:nvPr>
        </p:nvSpPr>
        <p:spPr/>
        <p:txBody>
          <a:bodyPr/>
          <a:lstStyle/>
          <a:p>
            <a:fld id="{5A87773D-8987-489A-A650-3D6F7D5C7C38}" type="datetime1">
              <a:rPr lang="en-US" smtClean="0"/>
              <a:t>6/18/24</a:t>
            </a:fld>
            <a:endParaRPr lang="en-US" dirty="0"/>
          </a:p>
        </p:txBody>
      </p:sp>
      <p:sp>
        <p:nvSpPr>
          <p:cNvPr id="5" name="Footer Placeholder 4">
            <a:extLst>
              <a:ext uri="{FF2B5EF4-FFF2-40B4-BE49-F238E27FC236}">
                <a16:creationId xmlns:a16="http://schemas.microsoft.com/office/drawing/2014/main" id="{6459717A-A1FE-485D-AFFF-2C7026C710AA}"/>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076DB88B-64CF-4100-8F07-D191DD7939F9}"/>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4" name="Oval 13">
            <a:extLst>
              <a:ext uri="{FF2B5EF4-FFF2-40B4-BE49-F238E27FC236}">
                <a16:creationId xmlns:a16="http://schemas.microsoft.com/office/drawing/2014/main" id="{104332FF-8349-42A5-B5C8-5EE3825CE252}"/>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1354327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BFE6C-EBF1-47DE-8468-E7125172B73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4104992-D139-48DC-BCCE-D71EA23CA2E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grpSp>
        <p:nvGrpSpPr>
          <p:cNvPr id="7" name="Graphic 185">
            <a:extLst>
              <a:ext uri="{FF2B5EF4-FFF2-40B4-BE49-F238E27FC236}">
                <a16:creationId xmlns:a16="http://schemas.microsoft.com/office/drawing/2014/main" id="{A8C5E768-0E62-4DE7-A0AF-93121DA8439E}"/>
              </a:ext>
            </a:extLst>
          </p:cNvPr>
          <p:cNvGrpSpPr/>
          <p:nvPr/>
        </p:nvGrpSpPr>
        <p:grpSpPr>
          <a:xfrm>
            <a:off x="10999563" y="5987064"/>
            <a:ext cx="1054467" cy="469689"/>
            <a:chOff x="9841624" y="4115729"/>
            <a:chExt cx="602170" cy="268223"/>
          </a:xfrm>
          <a:solidFill>
            <a:schemeClr val="tx1"/>
          </a:solidFill>
        </p:grpSpPr>
        <p:sp>
          <p:nvSpPr>
            <p:cNvPr id="8" name="Freeform: Shape 7">
              <a:extLst>
                <a:ext uri="{FF2B5EF4-FFF2-40B4-BE49-F238E27FC236}">
                  <a16:creationId xmlns:a16="http://schemas.microsoft.com/office/drawing/2014/main" id="{6402845F-9E8A-41E1-B051-1AAA46C997A2}"/>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9" name="Freeform: Shape 8">
              <a:extLst>
                <a:ext uri="{FF2B5EF4-FFF2-40B4-BE49-F238E27FC236}">
                  <a16:creationId xmlns:a16="http://schemas.microsoft.com/office/drawing/2014/main" id="{AA45C410-5FD0-4339-A3BC-A865DE4190AF}"/>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C7B0B703-8BA8-483C-A433-C44C809687DE}"/>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ECCFA03D-B879-419B-88B9-F4F3645C8AF5}"/>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B6B0260A-6B2D-4F54-8614-60BC3103E166}"/>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4" name="Date Placeholder 3">
            <a:extLst>
              <a:ext uri="{FF2B5EF4-FFF2-40B4-BE49-F238E27FC236}">
                <a16:creationId xmlns:a16="http://schemas.microsoft.com/office/drawing/2014/main" id="{751AB8F6-0796-47E9-B1D4-760B7CCFC75D}"/>
              </a:ext>
            </a:extLst>
          </p:cNvPr>
          <p:cNvSpPr>
            <a:spLocks noGrp="1"/>
          </p:cNvSpPr>
          <p:nvPr>
            <p:ph type="dt" sz="half" idx="10"/>
          </p:nvPr>
        </p:nvSpPr>
        <p:spPr/>
        <p:txBody>
          <a:bodyPr/>
          <a:lstStyle/>
          <a:p>
            <a:fld id="{97E150C1-1D78-4D80-810D-E9E86F6E88AB}" type="datetime1">
              <a:rPr lang="en-US" smtClean="0"/>
              <a:t>6/18/24</a:t>
            </a:fld>
            <a:endParaRPr lang="en-US" dirty="0"/>
          </a:p>
        </p:txBody>
      </p:sp>
      <p:sp>
        <p:nvSpPr>
          <p:cNvPr id="5" name="Footer Placeholder 4">
            <a:extLst>
              <a:ext uri="{FF2B5EF4-FFF2-40B4-BE49-F238E27FC236}">
                <a16:creationId xmlns:a16="http://schemas.microsoft.com/office/drawing/2014/main" id="{37886FC0-7327-44D9-B689-0AE73FD25596}"/>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1219D265-BFBA-4C93-9B1A-B9483AE6BF32}"/>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4" name="Oval 13">
            <a:extLst>
              <a:ext uri="{FF2B5EF4-FFF2-40B4-BE49-F238E27FC236}">
                <a16:creationId xmlns:a16="http://schemas.microsoft.com/office/drawing/2014/main" id="{464F5FEB-DE92-47DA-8C46-DC088E8960A4}"/>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1536500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637BE-B22F-40EE-94F0-04549BC56238}"/>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AA71582-4BAF-4211-AD4A-476ED6EB115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99DCF6B-C800-4345-BAE9-EE9FA65903F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8" name="Graphic 185">
            <a:extLst>
              <a:ext uri="{FF2B5EF4-FFF2-40B4-BE49-F238E27FC236}">
                <a16:creationId xmlns:a16="http://schemas.microsoft.com/office/drawing/2014/main" id="{E6190A1E-5381-43C4-B058-7758339984D6}"/>
              </a:ext>
            </a:extLst>
          </p:cNvPr>
          <p:cNvGrpSpPr/>
          <p:nvPr/>
        </p:nvGrpSpPr>
        <p:grpSpPr>
          <a:xfrm>
            <a:off x="10999563" y="5987064"/>
            <a:ext cx="1054467" cy="469689"/>
            <a:chOff x="9841624" y="4115729"/>
            <a:chExt cx="602170" cy="268223"/>
          </a:xfrm>
          <a:solidFill>
            <a:schemeClr val="tx1"/>
          </a:solidFill>
        </p:grpSpPr>
        <p:sp>
          <p:nvSpPr>
            <p:cNvPr id="9" name="Freeform: Shape 8">
              <a:extLst>
                <a:ext uri="{FF2B5EF4-FFF2-40B4-BE49-F238E27FC236}">
                  <a16:creationId xmlns:a16="http://schemas.microsoft.com/office/drawing/2014/main" id="{F7E35469-0BEA-4E5E-955F-1AA300A62DE5}"/>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58F650BE-565E-4A52-8143-7A87700FC5F5}"/>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286A3F89-AA2A-44E5-915E-C47A069EB685}"/>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5C57F514-AB27-4489-8D3C-01DD1025DDAD}"/>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0141169F-1C39-4D04-AF32-D0D14D004B05}"/>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5" name="Date Placeholder 4">
            <a:extLst>
              <a:ext uri="{FF2B5EF4-FFF2-40B4-BE49-F238E27FC236}">
                <a16:creationId xmlns:a16="http://schemas.microsoft.com/office/drawing/2014/main" id="{93087465-759F-4895-8FC6-DD464FB918CA}"/>
              </a:ext>
            </a:extLst>
          </p:cNvPr>
          <p:cNvSpPr>
            <a:spLocks noGrp="1"/>
          </p:cNvSpPr>
          <p:nvPr>
            <p:ph type="dt" sz="half" idx="10"/>
          </p:nvPr>
        </p:nvSpPr>
        <p:spPr/>
        <p:txBody>
          <a:bodyPr/>
          <a:lstStyle/>
          <a:p>
            <a:fld id="{29E9CBD8-1588-4B6B-B74D-87480DDE94C0}" type="datetime1">
              <a:rPr lang="en-US" smtClean="0"/>
              <a:t>6/18/24</a:t>
            </a:fld>
            <a:endParaRPr lang="en-US" dirty="0"/>
          </a:p>
        </p:txBody>
      </p:sp>
      <p:sp>
        <p:nvSpPr>
          <p:cNvPr id="6" name="Footer Placeholder 5">
            <a:extLst>
              <a:ext uri="{FF2B5EF4-FFF2-40B4-BE49-F238E27FC236}">
                <a16:creationId xmlns:a16="http://schemas.microsoft.com/office/drawing/2014/main" id="{92F1AA18-D8A5-44D9-881C-522258ED54D7}"/>
              </a:ext>
            </a:extLst>
          </p:cNvPr>
          <p:cNvSpPr>
            <a:spLocks noGrp="1"/>
          </p:cNvSpPr>
          <p:nvPr>
            <p:ph type="ftr" sz="quarter" idx="11"/>
          </p:nvPr>
        </p:nvSpPr>
        <p:spPr/>
        <p:txBody>
          <a:bodyPr/>
          <a:lstStyle/>
          <a:p>
            <a:r>
              <a:rPr lang="en-US" dirty="0"/>
              <a:t>Sample Footer Text</a:t>
            </a:r>
          </a:p>
        </p:txBody>
      </p:sp>
      <p:sp>
        <p:nvSpPr>
          <p:cNvPr id="7" name="Slide Number Placeholder 6">
            <a:extLst>
              <a:ext uri="{FF2B5EF4-FFF2-40B4-BE49-F238E27FC236}">
                <a16:creationId xmlns:a16="http://schemas.microsoft.com/office/drawing/2014/main" id="{1C1BA574-A76A-4F4C-8CBD-768278B66E72}"/>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5" name="Oval 14">
            <a:extLst>
              <a:ext uri="{FF2B5EF4-FFF2-40B4-BE49-F238E27FC236}">
                <a16:creationId xmlns:a16="http://schemas.microsoft.com/office/drawing/2014/main" id="{2793E083-ADC4-4391-83DD-781529A66110}"/>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4268928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1B666-D6BE-4FA8-9CF1-F15FD58B0CBF}"/>
              </a:ext>
            </a:extLst>
          </p:cNvPr>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BCE4B4A-DE64-4563-83CD-C40B1D681D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1DA0314-0202-4E6D-8352-C28376A9C08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87B56083-87B4-4603-B6FF-A9EB68E3E6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33708CF-F028-4917-A9CB-59BF5248A2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0" name="Graphic 185">
            <a:extLst>
              <a:ext uri="{FF2B5EF4-FFF2-40B4-BE49-F238E27FC236}">
                <a16:creationId xmlns:a16="http://schemas.microsoft.com/office/drawing/2014/main" id="{81B934BF-E239-47E1-93E9-EA3182162D21}"/>
              </a:ext>
            </a:extLst>
          </p:cNvPr>
          <p:cNvGrpSpPr/>
          <p:nvPr/>
        </p:nvGrpSpPr>
        <p:grpSpPr>
          <a:xfrm>
            <a:off x="10999563" y="5987064"/>
            <a:ext cx="1054467" cy="469689"/>
            <a:chOff x="9841624" y="4115729"/>
            <a:chExt cx="602170" cy="268223"/>
          </a:xfrm>
          <a:solidFill>
            <a:schemeClr val="tx1"/>
          </a:solidFill>
        </p:grpSpPr>
        <p:sp>
          <p:nvSpPr>
            <p:cNvPr id="11" name="Freeform: Shape 10">
              <a:extLst>
                <a:ext uri="{FF2B5EF4-FFF2-40B4-BE49-F238E27FC236}">
                  <a16:creationId xmlns:a16="http://schemas.microsoft.com/office/drawing/2014/main" id="{C3BBF177-5044-426A-93ED-64BDC84BF184}"/>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74270648-77F5-4D28-B691-DA57AA28FD73}"/>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6086B770-2F70-4B7B-9525-286BBD63AD72}"/>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4" name="Freeform: Shape 13">
              <a:extLst>
                <a:ext uri="{FF2B5EF4-FFF2-40B4-BE49-F238E27FC236}">
                  <a16:creationId xmlns:a16="http://schemas.microsoft.com/office/drawing/2014/main" id="{57DDC14D-7AE3-41CD-ADFC-A3601D4F9DF3}"/>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5" name="Freeform: Shape 14">
              <a:extLst>
                <a:ext uri="{FF2B5EF4-FFF2-40B4-BE49-F238E27FC236}">
                  <a16:creationId xmlns:a16="http://schemas.microsoft.com/office/drawing/2014/main" id="{42181834-8401-4B66-85EE-1CBF57807DAB}"/>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7" name="Date Placeholder 6">
            <a:extLst>
              <a:ext uri="{FF2B5EF4-FFF2-40B4-BE49-F238E27FC236}">
                <a16:creationId xmlns:a16="http://schemas.microsoft.com/office/drawing/2014/main" id="{A433C091-3B62-4087-9A97-63BBE28CFF17}"/>
              </a:ext>
            </a:extLst>
          </p:cNvPr>
          <p:cNvSpPr>
            <a:spLocks noGrp="1"/>
          </p:cNvSpPr>
          <p:nvPr>
            <p:ph type="dt" sz="half" idx="10"/>
          </p:nvPr>
        </p:nvSpPr>
        <p:spPr/>
        <p:txBody>
          <a:bodyPr/>
          <a:lstStyle/>
          <a:p>
            <a:fld id="{AD794440-721C-4D75-BD4F-4CFB3D51CDCA}" type="datetime1">
              <a:rPr lang="en-US" smtClean="0"/>
              <a:t>6/18/24</a:t>
            </a:fld>
            <a:endParaRPr lang="en-US" dirty="0"/>
          </a:p>
        </p:txBody>
      </p:sp>
      <p:sp>
        <p:nvSpPr>
          <p:cNvPr id="8" name="Footer Placeholder 7">
            <a:extLst>
              <a:ext uri="{FF2B5EF4-FFF2-40B4-BE49-F238E27FC236}">
                <a16:creationId xmlns:a16="http://schemas.microsoft.com/office/drawing/2014/main" id="{870710C3-2723-4847-BCAF-96D9FAE50555}"/>
              </a:ext>
            </a:extLst>
          </p:cNvPr>
          <p:cNvSpPr>
            <a:spLocks noGrp="1"/>
          </p:cNvSpPr>
          <p:nvPr>
            <p:ph type="ftr" sz="quarter" idx="11"/>
          </p:nvPr>
        </p:nvSpPr>
        <p:spPr/>
        <p:txBody>
          <a:bodyPr/>
          <a:lstStyle/>
          <a:p>
            <a:r>
              <a:rPr lang="en-US" dirty="0"/>
              <a:t>Sample Footer Text</a:t>
            </a:r>
          </a:p>
        </p:txBody>
      </p:sp>
      <p:sp>
        <p:nvSpPr>
          <p:cNvPr id="9" name="Slide Number Placeholder 8">
            <a:extLst>
              <a:ext uri="{FF2B5EF4-FFF2-40B4-BE49-F238E27FC236}">
                <a16:creationId xmlns:a16="http://schemas.microsoft.com/office/drawing/2014/main" id="{96618B2C-95AC-4438-97FD-07ACF297B8FE}"/>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7" name="Oval 16">
            <a:extLst>
              <a:ext uri="{FF2B5EF4-FFF2-40B4-BE49-F238E27FC236}">
                <a16:creationId xmlns:a16="http://schemas.microsoft.com/office/drawing/2014/main" id="{D6B0F5A7-6E8A-4BCD-8F1F-233ECD21B262}"/>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1749085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9CF7F-748D-4598-983E-96A2BE26930A}"/>
              </a:ext>
            </a:extLst>
          </p:cNvPr>
          <p:cNvSpPr>
            <a:spLocks noGrp="1"/>
          </p:cNvSpPr>
          <p:nvPr>
            <p:ph type="title"/>
          </p:nvPr>
        </p:nvSpPr>
        <p:spPr/>
        <p:txBody>
          <a:bodyPr/>
          <a:lstStyle/>
          <a:p>
            <a:r>
              <a:rPr lang="en-US"/>
              <a:t>Click to edit Master title style</a:t>
            </a:r>
            <a:endParaRPr lang="en-US" dirty="0"/>
          </a:p>
        </p:txBody>
      </p:sp>
      <p:grpSp>
        <p:nvGrpSpPr>
          <p:cNvPr id="6" name="Graphic 185">
            <a:extLst>
              <a:ext uri="{FF2B5EF4-FFF2-40B4-BE49-F238E27FC236}">
                <a16:creationId xmlns:a16="http://schemas.microsoft.com/office/drawing/2014/main" id="{DFD4D3BE-80D4-4E69-9C76-F0D8517DF690}"/>
              </a:ext>
            </a:extLst>
          </p:cNvPr>
          <p:cNvGrpSpPr/>
          <p:nvPr/>
        </p:nvGrpSpPr>
        <p:grpSpPr>
          <a:xfrm>
            <a:off x="10999563" y="5987064"/>
            <a:ext cx="1054467" cy="469689"/>
            <a:chOff x="9841624" y="4115729"/>
            <a:chExt cx="602170" cy="268223"/>
          </a:xfrm>
          <a:solidFill>
            <a:schemeClr val="tx1"/>
          </a:solidFill>
        </p:grpSpPr>
        <p:sp>
          <p:nvSpPr>
            <p:cNvPr id="7" name="Freeform: Shape 6">
              <a:extLst>
                <a:ext uri="{FF2B5EF4-FFF2-40B4-BE49-F238E27FC236}">
                  <a16:creationId xmlns:a16="http://schemas.microsoft.com/office/drawing/2014/main" id="{A0B6E97F-00E1-4372-8978-8BCBDC9026E6}"/>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8" name="Freeform: Shape 7">
              <a:extLst>
                <a:ext uri="{FF2B5EF4-FFF2-40B4-BE49-F238E27FC236}">
                  <a16:creationId xmlns:a16="http://schemas.microsoft.com/office/drawing/2014/main" id="{CC7651B7-7A30-4AFA-A4D7-0B0C5D2DDAAF}"/>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9" name="Freeform: Shape 8">
              <a:extLst>
                <a:ext uri="{FF2B5EF4-FFF2-40B4-BE49-F238E27FC236}">
                  <a16:creationId xmlns:a16="http://schemas.microsoft.com/office/drawing/2014/main" id="{FD2FC5CA-556B-4409-B084-34753A1F04E6}"/>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3E63FB41-EE1F-4889-9096-3A38936330D5}"/>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0DD19F3B-7B3E-4861-8FDA-D0116C96C16E}"/>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3" name="Date Placeholder 2">
            <a:extLst>
              <a:ext uri="{FF2B5EF4-FFF2-40B4-BE49-F238E27FC236}">
                <a16:creationId xmlns:a16="http://schemas.microsoft.com/office/drawing/2014/main" id="{410A2C46-C908-4010-AAE2-9FA41B145C4D}"/>
              </a:ext>
            </a:extLst>
          </p:cNvPr>
          <p:cNvSpPr>
            <a:spLocks noGrp="1"/>
          </p:cNvSpPr>
          <p:nvPr>
            <p:ph type="dt" sz="half" idx="10"/>
          </p:nvPr>
        </p:nvSpPr>
        <p:spPr/>
        <p:txBody>
          <a:bodyPr/>
          <a:lstStyle/>
          <a:p>
            <a:fld id="{B2701A64-483B-4532-94FB-D8F90CB6DEE0}" type="datetime1">
              <a:rPr lang="en-US" smtClean="0"/>
              <a:t>6/18/24</a:t>
            </a:fld>
            <a:endParaRPr lang="en-US" dirty="0"/>
          </a:p>
        </p:txBody>
      </p:sp>
      <p:sp>
        <p:nvSpPr>
          <p:cNvPr id="4" name="Footer Placeholder 3">
            <a:extLst>
              <a:ext uri="{FF2B5EF4-FFF2-40B4-BE49-F238E27FC236}">
                <a16:creationId xmlns:a16="http://schemas.microsoft.com/office/drawing/2014/main" id="{C7CF5279-7D37-4D98-9A70-987C84F62C2B}"/>
              </a:ext>
            </a:extLst>
          </p:cNvPr>
          <p:cNvSpPr>
            <a:spLocks noGrp="1"/>
          </p:cNvSpPr>
          <p:nvPr>
            <p:ph type="ftr" sz="quarter" idx="11"/>
          </p:nvPr>
        </p:nvSpPr>
        <p:spPr/>
        <p:txBody>
          <a:bodyPr/>
          <a:lstStyle/>
          <a:p>
            <a:r>
              <a:rPr lang="en-US" dirty="0"/>
              <a:t>Sample Footer Text</a:t>
            </a:r>
          </a:p>
        </p:txBody>
      </p:sp>
      <p:sp>
        <p:nvSpPr>
          <p:cNvPr id="5" name="Slide Number Placeholder 4">
            <a:extLst>
              <a:ext uri="{FF2B5EF4-FFF2-40B4-BE49-F238E27FC236}">
                <a16:creationId xmlns:a16="http://schemas.microsoft.com/office/drawing/2014/main" id="{2896FAD0-59EF-49AA-BBC6-A0EC184DD2C9}"/>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3" name="Oval 12">
            <a:extLst>
              <a:ext uri="{FF2B5EF4-FFF2-40B4-BE49-F238E27FC236}">
                <a16:creationId xmlns:a16="http://schemas.microsoft.com/office/drawing/2014/main" id="{876EB399-18D2-46D5-8757-35FCFF8EA80D}"/>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796586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5" name="Graphic 185">
            <a:extLst>
              <a:ext uri="{FF2B5EF4-FFF2-40B4-BE49-F238E27FC236}">
                <a16:creationId xmlns:a16="http://schemas.microsoft.com/office/drawing/2014/main" id="{773CCE17-EE0F-40E0-B7AE-CF7677B64709}"/>
              </a:ext>
            </a:extLst>
          </p:cNvPr>
          <p:cNvGrpSpPr/>
          <p:nvPr/>
        </p:nvGrpSpPr>
        <p:grpSpPr>
          <a:xfrm>
            <a:off x="10999563" y="5987064"/>
            <a:ext cx="1054467" cy="469689"/>
            <a:chOff x="9841624" y="4115729"/>
            <a:chExt cx="602170" cy="268223"/>
          </a:xfrm>
          <a:solidFill>
            <a:schemeClr val="tx1"/>
          </a:solidFill>
        </p:grpSpPr>
        <p:sp>
          <p:nvSpPr>
            <p:cNvPr id="6" name="Freeform: Shape 5">
              <a:extLst>
                <a:ext uri="{FF2B5EF4-FFF2-40B4-BE49-F238E27FC236}">
                  <a16:creationId xmlns:a16="http://schemas.microsoft.com/office/drawing/2014/main" id="{B0AC6C4E-6EA5-454A-AB84-8B94D8B585EC}"/>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7" name="Freeform: Shape 6">
              <a:extLst>
                <a:ext uri="{FF2B5EF4-FFF2-40B4-BE49-F238E27FC236}">
                  <a16:creationId xmlns:a16="http://schemas.microsoft.com/office/drawing/2014/main" id="{B4329338-925B-4677-BA6E-4357D37DB545}"/>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8" name="Freeform: Shape 7">
              <a:extLst>
                <a:ext uri="{FF2B5EF4-FFF2-40B4-BE49-F238E27FC236}">
                  <a16:creationId xmlns:a16="http://schemas.microsoft.com/office/drawing/2014/main" id="{334C0A08-043F-4818-BA1D-BCC9F811A873}"/>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9" name="Freeform: Shape 8">
              <a:extLst>
                <a:ext uri="{FF2B5EF4-FFF2-40B4-BE49-F238E27FC236}">
                  <a16:creationId xmlns:a16="http://schemas.microsoft.com/office/drawing/2014/main" id="{DCB185DD-ED0D-4633-8098-95C4A6F177CC}"/>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2AD50526-B611-40B6-BB45-AE82F0EF5992}"/>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2" name="Date Placeholder 1">
            <a:extLst>
              <a:ext uri="{FF2B5EF4-FFF2-40B4-BE49-F238E27FC236}">
                <a16:creationId xmlns:a16="http://schemas.microsoft.com/office/drawing/2014/main" id="{0708C302-4224-4668-8CAC-3267172A0C93}"/>
              </a:ext>
            </a:extLst>
          </p:cNvPr>
          <p:cNvSpPr>
            <a:spLocks noGrp="1"/>
          </p:cNvSpPr>
          <p:nvPr>
            <p:ph type="dt" sz="half" idx="10"/>
          </p:nvPr>
        </p:nvSpPr>
        <p:spPr/>
        <p:txBody>
          <a:bodyPr/>
          <a:lstStyle/>
          <a:p>
            <a:fld id="{6F18FB39-20FB-4E2E-B861-45B709B9C3C5}" type="datetime1">
              <a:rPr lang="en-US" smtClean="0"/>
              <a:t>6/18/24</a:t>
            </a:fld>
            <a:endParaRPr lang="en-US" dirty="0"/>
          </a:p>
        </p:txBody>
      </p:sp>
      <p:sp>
        <p:nvSpPr>
          <p:cNvPr id="3" name="Footer Placeholder 2">
            <a:extLst>
              <a:ext uri="{FF2B5EF4-FFF2-40B4-BE49-F238E27FC236}">
                <a16:creationId xmlns:a16="http://schemas.microsoft.com/office/drawing/2014/main" id="{F0C8FC22-AEB6-4BAF-BF93-41A2C757CCC7}"/>
              </a:ext>
            </a:extLst>
          </p:cNvPr>
          <p:cNvSpPr>
            <a:spLocks noGrp="1"/>
          </p:cNvSpPr>
          <p:nvPr>
            <p:ph type="ftr" sz="quarter" idx="11"/>
          </p:nvPr>
        </p:nvSpPr>
        <p:spPr/>
        <p:txBody>
          <a:bodyPr/>
          <a:lstStyle/>
          <a:p>
            <a:r>
              <a:rPr lang="en-US" dirty="0"/>
              <a:t>Sample Footer Text</a:t>
            </a:r>
          </a:p>
        </p:txBody>
      </p:sp>
      <p:sp>
        <p:nvSpPr>
          <p:cNvPr id="4" name="Slide Number Placeholder 3">
            <a:extLst>
              <a:ext uri="{FF2B5EF4-FFF2-40B4-BE49-F238E27FC236}">
                <a16:creationId xmlns:a16="http://schemas.microsoft.com/office/drawing/2014/main" id="{252CA88A-5462-4F17-AFA0-52721ADDBB8F}"/>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2" name="Oval 11">
            <a:extLst>
              <a:ext uri="{FF2B5EF4-FFF2-40B4-BE49-F238E27FC236}">
                <a16:creationId xmlns:a16="http://schemas.microsoft.com/office/drawing/2014/main" id="{70CCC791-94D7-4BB8-9EDF-423CEA1F6215}"/>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331964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6AC37-C5B5-462A-BE4A-E55CEBF2A3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A4B007F-32A8-4688-BBEF-4FCB99DF5EA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1DF2E2EB-BF8A-44A4-8AE0-BD6C31B1D9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grpSp>
        <p:nvGrpSpPr>
          <p:cNvPr id="8" name="Graphic 185">
            <a:extLst>
              <a:ext uri="{FF2B5EF4-FFF2-40B4-BE49-F238E27FC236}">
                <a16:creationId xmlns:a16="http://schemas.microsoft.com/office/drawing/2014/main" id="{FC9E188F-54C8-4547-9F8C-525712AD7DB6}"/>
              </a:ext>
            </a:extLst>
          </p:cNvPr>
          <p:cNvGrpSpPr/>
          <p:nvPr/>
        </p:nvGrpSpPr>
        <p:grpSpPr>
          <a:xfrm>
            <a:off x="10999563" y="5987064"/>
            <a:ext cx="1054467" cy="469689"/>
            <a:chOff x="9841624" y="4115729"/>
            <a:chExt cx="602170" cy="268223"/>
          </a:xfrm>
          <a:solidFill>
            <a:schemeClr val="tx1"/>
          </a:solidFill>
        </p:grpSpPr>
        <p:sp>
          <p:nvSpPr>
            <p:cNvPr id="9" name="Freeform: Shape 8">
              <a:extLst>
                <a:ext uri="{FF2B5EF4-FFF2-40B4-BE49-F238E27FC236}">
                  <a16:creationId xmlns:a16="http://schemas.microsoft.com/office/drawing/2014/main" id="{B99C4538-3939-47A9-A590-09FF21960653}"/>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7541CA75-5D05-4996-A26D-CE0C909CD5F7}"/>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86305856-26BC-4BCC-BEF3-5E9CED941775}"/>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BC69651C-AC37-4CD2-8367-19297D7E2389}"/>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C3E9031B-BA8D-4D9D-9BB3-A16F7A80F854}"/>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5" name="Date Placeholder 4">
            <a:extLst>
              <a:ext uri="{FF2B5EF4-FFF2-40B4-BE49-F238E27FC236}">
                <a16:creationId xmlns:a16="http://schemas.microsoft.com/office/drawing/2014/main" id="{269840A2-CF60-4C47-B955-E65BC451FE73}"/>
              </a:ext>
            </a:extLst>
          </p:cNvPr>
          <p:cNvSpPr>
            <a:spLocks noGrp="1"/>
          </p:cNvSpPr>
          <p:nvPr>
            <p:ph type="dt" sz="half" idx="10"/>
          </p:nvPr>
        </p:nvSpPr>
        <p:spPr/>
        <p:txBody>
          <a:bodyPr/>
          <a:lstStyle/>
          <a:p>
            <a:fld id="{AC48AC19-8BD6-476C-9770-8884373BCF00}" type="datetime1">
              <a:rPr lang="en-US" smtClean="0"/>
              <a:t>6/18/24</a:t>
            </a:fld>
            <a:endParaRPr lang="en-US"/>
          </a:p>
        </p:txBody>
      </p:sp>
      <p:sp>
        <p:nvSpPr>
          <p:cNvPr id="6" name="Footer Placeholder 5">
            <a:extLst>
              <a:ext uri="{FF2B5EF4-FFF2-40B4-BE49-F238E27FC236}">
                <a16:creationId xmlns:a16="http://schemas.microsoft.com/office/drawing/2014/main" id="{3179DC6E-CC55-47AB-A405-5FB7EE2D191D}"/>
              </a:ext>
            </a:extLst>
          </p:cNvPr>
          <p:cNvSpPr>
            <a:spLocks noGrp="1"/>
          </p:cNvSpPr>
          <p:nvPr>
            <p:ph type="ftr" sz="quarter" idx="11"/>
          </p:nvPr>
        </p:nvSpPr>
        <p:spPr/>
        <p:txBody>
          <a:bodyPr/>
          <a:lstStyle/>
          <a:p>
            <a:r>
              <a:rPr lang="en-US" dirty="0"/>
              <a:t>Sample Footer Text</a:t>
            </a:r>
          </a:p>
        </p:txBody>
      </p:sp>
      <p:sp>
        <p:nvSpPr>
          <p:cNvPr id="7" name="Slide Number Placeholder 6">
            <a:extLst>
              <a:ext uri="{FF2B5EF4-FFF2-40B4-BE49-F238E27FC236}">
                <a16:creationId xmlns:a16="http://schemas.microsoft.com/office/drawing/2014/main" id="{6D5D5E7D-EBA7-4DB0-8C78-7EB8A85FA4FF}"/>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5" name="Oval 14">
            <a:extLst>
              <a:ext uri="{FF2B5EF4-FFF2-40B4-BE49-F238E27FC236}">
                <a16:creationId xmlns:a16="http://schemas.microsoft.com/office/drawing/2014/main" id="{C5B051DE-636E-4B3C-9886-2055CE23E49A}"/>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3904472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1D355-3146-41D1-B7DC-20B8ACE390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FAD4AAFB-E8F8-4FD1-8C6A-ED2C3FAD50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2E051AF1-B16F-43B9-95CC-C17B570DEC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grpSp>
        <p:nvGrpSpPr>
          <p:cNvPr id="8" name="Graphic 185">
            <a:extLst>
              <a:ext uri="{FF2B5EF4-FFF2-40B4-BE49-F238E27FC236}">
                <a16:creationId xmlns:a16="http://schemas.microsoft.com/office/drawing/2014/main" id="{C8B77273-9FF7-4B93-8385-AD09A5F86AE5}"/>
              </a:ext>
            </a:extLst>
          </p:cNvPr>
          <p:cNvGrpSpPr/>
          <p:nvPr/>
        </p:nvGrpSpPr>
        <p:grpSpPr>
          <a:xfrm>
            <a:off x="10999563" y="5987064"/>
            <a:ext cx="1054467" cy="469689"/>
            <a:chOff x="9841624" y="4115729"/>
            <a:chExt cx="602170" cy="268223"/>
          </a:xfrm>
          <a:solidFill>
            <a:schemeClr val="tx1"/>
          </a:solidFill>
        </p:grpSpPr>
        <p:sp>
          <p:nvSpPr>
            <p:cNvPr id="9" name="Freeform: Shape 8">
              <a:extLst>
                <a:ext uri="{FF2B5EF4-FFF2-40B4-BE49-F238E27FC236}">
                  <a16:creationId xmlns:a16="http://schemas.microsoft.com/office/drawing/2014/main" id="{3117A673-3729-4EAD-9E8C-52BEBF74B857}"/>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EE8DB752-94CD-4A94-BDE3-DD285EB89F3F}"/>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32F8DDFC-E5CA-4F36-B2BE-BCE49D4F6C95}"/>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0BB589AE-2F9C-4C83-8DC7-1205CB037525}"/>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7AC9A2DE-3C9E-4CD0-8C7A-CC5F9F9942E4}"/>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5" name="Date Placeholder 4">
            <a:extLst>
              <a:ext uri="{FF2B5EF4-FFF2-40B4-BE49-F238E27FC236}">
                <a16:creationId xmlns:a16="http://schemas.microsoft.com/office/drawing/2014/main" id="{D68C8714-2467-4715-934E-6787C84F7929}"/>
              </a:ext>
            </a:extLst>
          </p:cNvPr>
          <p:cNvSpPr>
            <a:spLocks noGrp="1"/>
          </p:cNvSpPr>
          <p:nvPr>
            <p:ph type="dt" sz="half" idx="10"/>
          </p:nvPr>
        </p:nvSpPr>
        <p:spPr/>
        <p:txBody>
          <a:bodyPr/>
          <a:lstStyle/>
          <a:p>
            <a:fld id="{F3F68C53-8AD1-4F09-9486-FB3406B99CFA}" type="datetime1">
              <a:rPr lang="en-US" smtClean="0"/>
              <a:t>6/18/24</a:t>
            </a:fld>
            <a:endParaRPr lang="en-US" dirty="0"/>
          </a:p>
        </p:txBody>
      </p:sp>
      <p:sp>
        <p:nvSpPr>
          <p:cNvPr id="6" name="Footer Placeholder 5">
            <a:extLst>
              <a:ext uri="{FF2B5EF4-FFF2-40B4-BE49-F238E27FC236}">
                <a16:creationId xmlns:a16="http://schemas.microsoft.com/office/drawing/2014/main" id="{A46F13D6-03EC-4D31-8BB1-9FFDE3633C21}"/>
              </a:ext>
            </a:extLst>
          </p:cNvPr>
          <p:cNvSpPr>
            <a:spLocks noGrp="1"/>
          </p:cNvSpPr>
          <p:nvPr>
            <p:ph type="ftr" sz="quarter" idx="11"/>
          </p:nvPr>
        </p:nvSpPr>
        <p:spPr/>
        <p:txBody>
          <a:bodyPr/>
          <a:lstStyle/>
          <a:p>
            <a:r>
              <a:rPr lang="en-US" dirty="0"/>
              <a:t>Sample Footer Text</a:t>
            </a:r>
          </a:p>
        </p:txBody>
      </p:sp>
      <p:sp>
        <p:nvSpPr>
          <p:cNvPr id="7" name="Slide Number Placeholder 6">
            <a:extLst>
              <a:ext uri="{FF2B5EF4-FFF2-40B4-BE49-F238E27FC236}">
                <a16:creationId xmlns:a16="http://schemas.microsoft.com/office/drawing/2014/main" id="{7C65D4DD-A2A4-4DF6-9527-E5F12FEB936C}"/>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5" name="Oval 14">
            <a:extLst>
              <a:ext uri="{FF2B5EF4-FFF2-40B4-BE49-F238E27FC236}">
                <a16:creationId xmlns:a16="http://schemas.microsoft.com/office/drawing/2014/main" id="{FD202F3A-9FDE-4E11-B865-FBAEC415F880}"/>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3787139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33F5C3-CD4B-4472-B59A-49D460CB1C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772236B-AB2C-4D6F-AE15-700992DA91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090F509-07BE-4446-8772-F44E09936B7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1" cap="all" spc="100" baseline="0">
                <a:solidFill>
                  <a:schemeClr val="tx1">
                    <a:tint val="75000"/>
                  </a:schemeClr>
                </a:solidFill>
                <a:latin typeface="+mn-lt"/>
                <a:ea typeface="Source Sans Pro SemiBold" panose="020B0603030403020204" pitchFamily="34" charset="0"/>
              </a:defRPr>
            </a:lvl1pPr>
          </a:lstStyle>
          <a:p>
            <a:fld id="{BA543EDD-D0D2-447F-B24F-3717AF4B109D}" type="datetime1">
              <a:rPr lang="en-US" smtClean="0"/>
              <a:pPr/>
              <a:t>6/18/24</a:t>
            </a:fld>
            <a:endParaRPr lang="en-US" dirty="0"/>
          </a:p>
        </p:txBody>
      </p:sp>
      <p:sp>
        <p:nvSpPr>
          <p:cNvPr id="5" name="Footer Placeholder 4">
            <a:extLst>
              <a:ext uri="{FF2B5EF4-FFF2-40B4-BE49-F238E27FC236}">
                <a16:creationId xmlns:a16="http://schemas.microsoft.com/office/drawing/2014/main" id="{501B927E-3833-4F85-99B5-56B5F1E540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cap="all" spc="100" baseline="0">
                <a:solidFill>
                  <a:schemeClr val="tx1">
                    <a:tint val="75000"/>
                  </a:schemeClr>
                </a:solidFill>
                <a:latin typeface="+mn-lt"/>
                <a:ea typeface="Source Sans Pro SemiBold" panose="020B0603030403020204" pitchFamily="34" charset="0"/>
              </a:defRPr>
            </a:lvl1pPr>
          </a:lstStyle>
          <a:p>
            <a:r>
              <a:rPr lang="en-US" dirty="0"/>
              <a:t>Sample Footer Text</a:t>
            </a:r>
          </a:p>
        </p:txBody>
      </p:sp>
      <p:sp>
        <p:nvSpPr>
          <p:cNvPr id="6" name="Slide Number Placeholder 5">
            <a:extLst>
              <a:ext uri="{FF2B5EF4-FFF2-40B4-BE49-F238E27FC236}">
                <a16:creationId xmlns:a16="http://schemas.microsoft.com/office/drawing/2014/main" id="{E628CB64-4E98-43DE-B543-7BE5B329DB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1" cap="all" spc="100" baseline="0">
                <a:solidFill>
                  <a:schemeClr val="tx1">
                    <a:tint val="75000"/>
                  </a:schemeClr>
                </a:solidFill>
                <a:latin typeface="+mn-lt"/>
                <a:ea typeface="Source Sans Pro SemiBold" panose="020B0603030403020204" pitchFamily="34" charset="0"/>
              </a:defRPr>
            </a:lvl1pPr>
          </a:lstStyle>
          <a:p>
            <a:fld id="{F3450C42-9A0B-4425-92C2-70FCF7C45734}" type="slidenum">
              <a:rPr lang="en-US" smtClean="0"/>
              <a:pPr/>
              <a:t>‹#›</a:t>
            </a:fld>
            <a:endParaRPr lang="en-US" dirty="0"/>
          </a:p>
        </p:txBody>
      </p:sp>
    </p:spTree>
    <p:extLst>
      <p:ext uri="{BB962C8B-B14F-4D97-AF65-F5344CB8AC3E}">
        <p14:creationId xmlns:p14="http://schemas.microsoft.com/office/powerpoint/2010/main" val="3361367125"/>
      </p:ext>
    </p:extLst>
  </p:cSld>
  <p:clrMap bg1="lt1" tx1="dk1" bg2="lt2" tx2="dk2" accent1="accent1" accent2="accent2" accent3="accent3" accent4="accent4" accent5="accent5" accent6="accent6" hlink="hlink" folHlink="folHlink"/>
  <p:sldLayoutIdLst>
    <p:sldLayoutId id="2147483851" r:id="rId1"/>
    <p:sldLayoutId id="2147483852" r:id="rId2"/>
    <p:sldLayoutId id="2147483853" r:id="rId3"/>
    <p:sldLayoutId id="2147483854" r:id="rId4"/>
    <p:sldLayoutId id="2147483855" r:id="rId5"/>
    <p:sldLayoutId id="2147483861" r:id="rId6"/>
    <p:sldLayoutId id="2147483856" r:id="rId7"/>
    <p:sldLayoutId id="2147483857" r:id="rId8"/>
    <p:sldLayoutId id="2147483858" r:id="rId9"/>
    <p:sldLayoutId id="2147483860" r:id="rId10"/>
    <p:sldLayoutId id="21474838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2" Type="http://schemas.openxmlformats.org/officeDocument/2006/relationships/hyperlink" Target="https://www.ncbi.nlm.nih.gov/pmc/articles/PMC9349996/"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scirp.org/journal/PaperInformation.aspx?PaperID=48009"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8.png"/><Relationship Id="rId7" Type="http://schemas.openxmlformats.org/officeDocument/2006/relationships/image" Target="../media/image12.jpe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 Id="rId9" Type="http://schemas.openxmlformats.org/officeDocument/2006/relationships/image" Target="../media/image14.jpeg"/></Relationships>
</file>

<file path=ppt/slides/_rels/slide1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4" name="Rectangle 123">
            <a:extLst>
              <a:ext uri="{FF2B5EF4-FFF2-40B4-BE49-F238E27FC236}">
                <a16:creationId xmlns:a16="http://schemas.microsoft.com/office/drawing/2014/main" id="{8B646C36-EEEC-4D52-8E8E-206F4CD8A3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6" name="Group 125">
            <a:extLst>
              <a:ext uri="{FF2B5EF4-FFF2-40B4-BE49-F238E27FC236}">
                <a16:creationId xmlns:a16="http://schemas.microsoft.com/office/drawing/2014/main" id="{308C40F4-6A24-4867-B726-B552DB0807B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6550" y="555675"/>
            <a:ext cx="4860256" cy="5696169"/>
            <a:chOff x="1481312" y="743744"/>
            <a:chExt cx="4860256" cy="4589316"/>
          </a:xfrm>
        </p:grpSpPr>
        <p:sp>
          <p:nvSpPr>
            <p:cNvPr id="109" name="Rectangle 108">
              <a:extLst>
                <a:ext uri="{FF2B5EF4-FFF2-40B4-BE49-F238E27FC236}">
                  <a16:creationId xmlns:a16="http://schemas.microsoft.com/office/drawing/2014/main" id="{954BF10E-4559-4F28-91B0-3D0C2C4864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81312" y="743744"/>
              <a:ext cx="4860256" cy="4589316"/>
            </a:xfrm>
            <a:prstGeom prst="rect">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128" name="Rectangle 127">
              <a:extLst>
                <a:ext uri="{FF2B5EF4-FFF2-40B4-BE49-F238E27FC236}">
                  <a16:creationId xmlns:a16="http://schemas.microsoft.com/office/drawing/2014/main" id="{DB0B5A20-FCFE-4AED-B5A3-91D3DE935C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81312" y="743744"/>
              <a:ext cx="4860256" cy="4589316"/>
            </a:xfrm>
            <a:prstGeom prst="rect">
              <a:avLst/>
            </a:prstGeom>
            <a:solidFill>
              <a:schemeClr val="accent3">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useBgFill="1">
        <p:nvSpPr>
          <p:cNvPr id="129" name="Rectangle 128">
            <a:extLst>
              <a:ext uri="{FF2B5EF4-FFF2-40B4-BE49-F238E27FC236}">
                <a16:creationId xmlns:a16="http://schemas.microsoft.com/office/drawing/2014/main" id="{D6CA2F4C-8E9E-4BCD-B6E8-A68A311CA6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967" y="460296"/>
            <a:ext cx="4860256" cy="5696169"/>
          </a:xfrm>
          <a:prstGeom prst="rect">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58AB304-9D85-4E98-18B3-2A0515EAEB08}"/>
              </a:ext>
            </a:extLst>
          </p:cNvPr>
          <p:cNvSpPr>
            <a:spLocks noGrp="1"/>
          </p:cNvSpPr>
          <p:nvPr>
            <p:ph type="ctrTitle"/>
          </p:nvPr>
        </p:nvSpPr>
        <p:spPr>
          <a:xfrm>
            <a:off x="677119" y="810623"/>
            <a:ext cx="4429556" cy="3570162"/>
          </a:xfrm>
        </p:spPr>
        <p:txBody>
          <a:bodyPr anchor="b">
            <a:normAutofit/>
          </a:bodyPr>
          <a:lstStyle/>
          <a:p>
            <a:r>
              <a:rPr lang="en-US" sz="3200" dirty="0"/>
              <a:t>The Best Always:</a:t>
            </a:r>
            <a:br>
              <a:rPr lang="en-US" sz="3200" dirty="0"/>
            </a:br>
            <a:r>
              <a:rPr lang="en-US" sz="3200" dirty="0"/>
              <a:t>Excellence In </a:t>
            </a:r>
            <a:br>
              <a:rPr lang="en-US" sz="3200" dirty="0"/>
            </a:br>
            <a:r>
              <a:rPr lang="en-US" sz="3200" dirty="0"/>
              <a:t>	Nursing </a:t>
            </a:r>
          </a:p>
        </p:txBody>
      </p:sp>
      <p:sp>
        <p:nvSpPr>
          <p:cNvPr id="3" name="Subtitle 2">
            <a:extLst>
              <a:ext uri="{FF2B5EF4-FFF2-40B4-BE49-F238E27FC236}">
                <a16:creationId xmlns:a16="http://schemas.microsoft.com/office/drawing/2014/main" id="{639BC922-7A64-E211-63B6-3C4E57D89B79}"/>
              </a:ext>
            </a:extLst>
          </p:cNvPr>
          <p:cNvSpPr>
            <a:spLocks noGrp="1"/>
          </p:cNvSpPr>
          <p:nvPr>
            <p:ph type="subTitle" idx="1"/>
          </p:nvPr>
        </p:nvSpPr>
        <p:spPr>
          <a:xfrm>
            <a:off x="677119" y="4547167"/>
            <a:ext cx="4429556" cy="1288482"/>
          </a:xfrm>
        </p:spPr>
        <p:txBody>
          <a:bodyPr>
            <a:normAutofit/>
          </a:bodyPr>
          <a:lstStyle/>
          <a:p>
            <a:r>
              <a:rPr lang="en-US" sz="2800" b="1" dirty="0"/>
              <a:t>Marlow Francis MS, MSN, APRN</a:t>
            </a:r>
          </a:p>
          <a:p>
            <a:endParaRPr lang="en-US" b="1" dirty="0"/>
          </a:p>
        </p:txBody>
      </p:sp>
      <p:pic>
        <p:nvPicPr>
          <p:cNvPr id="39" name="Picture 38" descr="A purple and green pyramid with a ball on top&#10;&#10;Description automatically generated">
            <a:extLst>
              <a:ext uri="{FF2B5EF4-FFF2-40B4-BE49-F238E27FC236}">
                <a16:creationId xmlns:a16="http://schemas.microsoft.com/office/drawing/2014/main" id="{FC4061D0-3C43-55E4-7F07-60C1ECD57E08}"/>
              </a:ext>
            </a:extLst>
          </p:cNvPr>
          <p:cNvPicPr>
            <a:picLocks noChangeAspect="1"/>
          </p:cNvPicPr>
          <p:nvPr/>
        </p:nvPicPr>
        <p:blipFill rotWithShape="1">
          <a:blip r:embed="rId3"/>
          <a:srcRect l="21920" r="21222" b="-2"/>
          <a:stretch/>
        </p:blipFill>
        <p:spPr>
          <a:xfrm>
            <a:off x="6359308" y="470930"/>
            <a:ext cx="4833901" cy="5696169"/>
          </a:xfrm>
          <a:prstGeom prst="rect">
            <a:avLst/>
          </a:prstGeom>
          <a:ln w="28575">
            <a:noFill/>
          </a:ln>
        </p:spPr>
      </p:pic>
      <p:sp>
        <p:nvSpPr>
          <p:cNvPr id="130" name="Graphic 212">
            <a:extLst>
              <a:ext uri="{FF2B5EF4-FFF2-40B4-BE49-F238E27FC236}">
                <a16:creationId xmlns:a16="http://schemas.microsoft.com/office/drawing/2014/main" id="{4FB204DF-284E-45F6-A017-79A4DF57BC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62917" y="937735"/>
            <a:ext cx="891066" cy="891066"/>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131" name="Graphic 212">
            <a:extLst>
              <a:ext uri="{FF2B5EF4-FFF2-40B4-BE49-F238E27FC236}">
                <a16:creationId xmlns:a16="http://schemas.microsoft.com/office/drawing/2014/main" id="{96FD6442-EB7D-4992-8D41-0B7FFDCB43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62917" y="937735"/>
            <a:ext cx="891066" cy="891066"/>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1">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118" name="Graphic 185">
            <a:extLst>
              <a:ext uri="{FF2B5EF4-FFF2-40B4-BE49-F238E27FC236}">
                <a16:creationId xmlns:a16="http://schemas.microsoft.com/office/drawing/2014/main" id="{FB9739EB-7F66-433D-841F-AB3CD18700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58306" y="2360859"/>
            <a:ext cx="1054466" cy="469689"/>
            <a:chOff x="9841624" y="4115729"/>
            <a:chExt cx="602169" cy="268223"/>
          </a:xfrm>
          <a:solidFill>
            <a:schemeClr val="tx1"/>
          </a:solidFill>
        </p:grpSpPr>
        <p:sp>
          <p:nvSpPr>
            <p:cNvPr id="132" name="Freeform: Shape 118">
              <a:extLst>
                <a:ext uri="{FF2B5EF4-FFF2-40B4-BE49-F238E27FC236}">
                  <a16:creationId xmlns:a16="http://schemas.microsoft.com/office/drawing/2014/main" id="{104F2BBD-A005-4DCB-9566-F2351050B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0" name="Freeform: Shape 119">
              <a:extLst>
                <a:ext uri="{FF2B5EF4-FFF2-40B4-BE49-F238E27FC236}">
                  <a16:creationId xmlns:a16="http://schemas.microsoft.com/office/drawing/2014/main" id="{8B00DEC7-198B-49D1-98FD-018F3ECFCF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33" name="Freeform: Shape 120">
              <a:extLst>
                <a:ext uri="{FF2B5EF4-FFF2-40B4-BE49-F238E27FC236}">
                  <a16:creationId xmlns:a16="http://schemas.microsoft.com/office/drawing/2014/main" id="{F14DFC82-B3B3-468E-91B3-1302CFC684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2" name="Freeform: Shape 121">
              <a:extLst>
                <a:ext uri="{FF2B5EF4-FFF2-40B4-BE49-F238E27FC236}">
                  <a16:creationId xmlns:a16="http://schemas.microsoft.com/office/drawing/2014/main" id="{D3250EFE-214E-4B8E-AF96-036A514FFB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3" name="Freeform: Shape 122">
              <a:extLst>
                <a:ext uri="{FF2B5EF4-FFF2-40B4-BE49-F238E27FC236}">
                  <a16:creationId xmlns:a16="http://schemas.microsoft.com/office/drawing/2014/main" id="{AD058EBE-D4A5-4C43-B170-6A451F87A7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125" name="Oval 124">
            <a:extLst>
              <a:ext uri="{FF2B5EF4-FFF2-40B4-BE49-F238E27FC236}">
                <a16:creationId xmlns:a16="http://schemas.microsoft.com/office/drawing/2014/main" id="{4D1A5E71-B6B6-486A-8CDC-C7ABD9B90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62610" y="5308473"/>
            <a:ext cx="445835" cy="445835"/>
          </a:xfrm>
          <a:prstGeom prst="ellipse">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7" name="Oval 126">
            <a:extLst>
              <a:ext uri="{FF2B5EF4-FFF2-40B4-BE49-F238E27FC236}">
                <a16:creationId xmlns:a16="http://schemas.microsoft.com/office/drawing/2014/main" id="{6004781B-698F-46D5-AADD-8AE9211719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62610" y="5308473"/>
            <a:ext cx="445835" cy="445835"/>
          </a:xfrm>
          <a:prstGeom prst="ellipse">
            <a:avLst/>
          </a:prstGeom>
          <a:solidFill>
            <a:schemeClr val="accent1">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2642946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5F17139-31EE-46AC-B04F-DBBD852DD6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9446890-F2FC-2877-F3EE-8E3E392E812D}"/>
              </a:ext>
            </a:extLst>
          </p:cNvPr>
          <p:cNvSpPr>
            <a:spLocks noGrp="1"/>
          </p:cNvSpPr>
          <p:nvPr>
            <p:ph type="title"/>
          </p:nvPr>
        </p:nvSpPr>
        <p:spPr>
          <a:xfrm>
            <a:off x="838200" y="565739"/>
            <a:ext cx="10515600" cy="1124949"/>
          </a:xfrm>
        </p:spPr>
        <p:txBody>
          <a:bodyPr>
            <a:normAutofit fontScale="90000"/>
          </a:bodyPr>
          <a:lstStyle/>
          <a:p>
            <a:pPr algn="ctr"/>
            <a:r>
              <a:rPr lang="en-US" b="1" dirty="0"/>
              <a:t>Some Challenges That Decrease Excellence in Nursing</a:t>
            </a:r>
          </a:p>
        </p:txBody>
      </p:sp>
      <p:grpSp>
        <p:nvGrpSpPr>
          <p:cNvPr id="11" name="Graphic 190">
            <a:extLst>
              <a:ext uri="{FF2B5EF4-FFF2-40B4-BE49-F238E27FC236}">
                <a16:creationId xmlns:a16="http://schemas.microsoft.com/office/drawing/2014/main" id="{53883AA7-7F86-41F8-A1D8-06E9886E763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136528"/>
            <a:ext cx="1291642" cy="429215"/>
            <a:chOff x="2504802" y="1755501"/>
            <a:chExt cx="1598829" cy="531293"/>
          </a:xfrm>
          <a:solidFill>
            <a:schemeClr val="tx1"/>
          </a:solidFill>
        </p:grpSpPr>
        <p:sp>
          <p:nvSpPr>
            <p:cNvPr id="12" name="Freeform: Shape 11">
              <a:extLst>
                <a:ext uri="{FF2B5EF4-FFF2-40B4-BE49-F238E27FC236}">
                  <a16:creationId xmlns:a16="http://schemas.microsoft.com/office/drawing/2014/main" id="{FC80ACB6-0FE0-4F10-998D-2E8D463750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4802" y="2113855"/>
              <a:ext cx="1598614" cy="172939"/>
            </a:xfrm>
            <a:custGeom>
              <a:avLst/>
              <a:gdLst>
                <a:gd name="connsiteX0" fmla="*/ 1248648 w 1598614"/>
                <a:gd name="connsiteY0" fmla="*/ 172939 h 172939"/>
                <a:gd name="connsiteX1" fmla="*/ 1123031 w 1598614"/>
                <a:gd name="connsiteY1" fmla="*/ 92708 h 172939"/>
                <a:gd name="connsiteX2" fmla="*/ 1024085 w 1598614"/>
                <a:gd name="connsiteY2" fmla="*/ 29469 h 172939"/>
                <a:gd name="connsiteX3" fmla="*/ 925140 w 1598614"/>
                <a:gd name="connsiteY3" fmla="*/ 92708 h 172939"/>
                <a:gd name="connsiteX4" fmla="*/ 799522 w 1598614"/>
                <a:gd name="connsiteY4" fmla="*/ 172939 h 172939"/>
                <a:gd name="connsiteX5" fmla="*/ 799522 w 1598614"/>
                <a:gd name="connsiteY5" fmla="*/ 172939 h 172939"/>
                <a:gd name="connsiteX6" fmla="*/ 673905 w 1598614"/>
                <a:gd name="connsiteY6" fmla="*/ 92708 h 172939"/>
                <a:gd name="connsiteX7" fmla="*/ 574959 w 1598614"/>
                <a:gd name="connsiteY7" fmla="*/ 29469 h 172939"/>
                <a:gd name="connsiteX8" fmla="*/ 476014 w 1598614"/>
                <a:gd name="connsiteY8" fmla="*/ 92708 h 172939"/>
                <a:gd name="connsiteX9" fmla="*/ 350396 w 1598614"/>
                <a:gd name="connsiteY9" fmla="*/ 172939 h 172939"/>
                <a:gd name="connsiteX10" fmla="*/ 224778 w 1598614"/>
                <a:gd name="connsiteY10" fmla="*/ 92708 h 172939"/>
                <a:gd name="connsiteX11" fmla="*/ 125833 w 1598614"/>
                <a:gd name="connsiteY11" fmla="*/ 29469 h 172939"/>
                <a:gd name="connsiteX12" fmla="*/ 26887 w 1598614"/>
                <a:gd name="connsiteY12" fmla="*/ 92708 h 172939"/>
                <a:gd name="connsiteX13" fmla="*/ 0 w 1598614"/>
                <a:gd name="connsiteY13" fmla="*/ 80232 h 172939"/>
                <a:gd name="connsiteX14" fmla="*/ 125618 w 1598614"/>
                <a:gd name="connsiteY14" fmla="*/ 0 h 172939"/>
                <a:gd name="connsiteX15" fmla="*/ 251235 w 1598614"/>
                <a:gd name="connsiteY15" fmla="*/ 80232 h 172939"/>
                <a:gd name="connsiteX16" fmla="*/ 350181 w 1598614"/>
                <a:gd name="connsiteY16" fmla="*/ 143471 h 172939"/>
                <a:gd name="connsiteX17" fmla="*/ 449126 w 1598614"/>
                <a:gd name="connsiteY17" fmla="*/ 80232 h 172939"/>
                <a:gd name="connsiteX18" fmla="*/ 574744 w 1598614"/>
                <a:gd name="connsiteY18" fmla="*/ 0 h 172939"/>
                <a:gd name="connsiteX19" fmla="*/ 700362 w 1598614"/>
                <a:gd name="connsiteY19" fmla="*/ 80232 h 172939"/>
                <a:gd name="connsiteX20" fmla="*/ 799307 w 1598614"/>
                <a:gd name="connsiteY20" fmla="*/ 143471 h 172939"/>
                <a:gd name="connsiteX21" fmla="*/ 799307 w 1598614"/>
                <a:gd name="connsiteY21" fmla="*/ 143471 h 172939"/>
                <a:gd name="connsiteX22" fmla="*/ 898253 w 1598614"/>
                <a:gd name="connsiteY22" fmla="*/ 80232 h 172939"/>
                <a:gd name="connsiteX23" fmla="*/ 1023870 w 1598614"/>
                <a:gd name="connsiteY23" fmla="*/ 0 h 172939"/>
                <a:gd name="connsiteX24" fmla="*/ 1149488 w 1598614"/>
                <a:gd name="connsiteY24" fmla="*/ 80232 h 172939"/>
                <a:gd name="connsiteX25" fmla="*/ 1248433 w 1598614"/>
                <a:gd name="connsiteY25" fmla="*/ 143471 h 172939"/>
                <a:gd name="connsiteX26" fmla="*/ 1347379 w 1598614"/>
                <a:gd name="connsiteY26" fmla="*/ 80232 h 172939"/>
                <a:gd name="connsiteX27" fmla="*/ 1472997 w 1598614"/>
                <a:gd name="connsiteY27" fmla="*/ 0 h 172939"/>
                <a:gd name="connsiteX28" fmla="*/ 1598614 w 1598614"/>
                <a:gd name="connsiteY28" fmla="*/ 80232 h 172939"/>
                <a:gd name="connsiteX29" fmla="*/ 1571942 w 1598614"/>
                <a:gd name="connsiteY29" fmla="*/ 92708 h 172939"/>
                <a:gd name="connsiteX30" fmla="*/ 1472997 w 1598614"/>
                <a:gd name="connsiteY30" fmla="*/ 29469 h 172939"/>
                <a:gd name="connsiteX31" fmla="*/ 1374051 w 1598614"/>
                <a:gd name="connsiteY31" fmla="*/ 92708 h 172939"/>
                <a:gd name="connsiteX32" fmla="*/ 1248648 w 1598614"/>
                <a:gd name="connsiteY32" fmla="*/ 172939 h 172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98614" h="172939">
                  <a:moveTo>
                    <a:pt x="1248648" y="172939"/>
                  </a:moveTo>
                  <a:cubicBezTo>
                    <a:pt x="1194229" y="172939"/>
                    <a:pt x="1146046" y="142180"/>
                    <a:pt x="1123031" y="92708"/>
                  </a:cubicBezTo>
                  <a:cubicBezTo>
                    <a:pt x="1104962" y="53775"/>
                    <a:pt x="1067105" y="29469"/>
                    <a:pt x="1024085" y="29469"/>
                  </a:cubicBezTo>
                  <a:cubicBezTo>
                    <a:pt x="981066" y="29469"/>
                    <a:pt x="943208" y="53775"/>
                    <a:pt x="925140" y="92708"/>
                  </a:cubicBezTo>
                  <a:cubicBezTo>
                    <a:pt x="902124" y="142180"/>
                    <a:pt x="853942" y="172939"/>
                    <a:pt x="799522" y="172939"/>
                  </a:cubicBezTo>
                  <a:cubicBezTo>
                    <a:pt x="799522" y="172939"/>
                    <a:pt x="799522" y="172939"/>
                    <a:pt x="799522" y="172939"/>
                  </a:cubicBezTo>
                  <a:cubicBezTo>
                    <a:pt x="744887" y="172939"/>
                    <a:pt x="696920" y="142180"/>
                    <a:pt x="673905" y="92708"/>
                  </a:cubicBezTo>
                  <a:cubicBezTo>
                    <a:pt x="655836" y="53775"/>
                    <a:pt x="617979" y="29469"/>
                    <a:pt x="574959" y="29469"/>
                  </a:cubicBezTo>
                  <a:cubicBezTo>
                    <a:pt x="531939" y="29469"/>
                    <a:pt x="494082" y="53775"/>
                    <a:pt x="476014" y="92708"/>
                  </a:cubicBezTo>
                  <a:cubicBezTo>
                    <a:pt x="452998" y="142180"/>
                    <a:pt x="405031" y="172939"/>
                    <a:pt x="350396" y="172939"/>
                  </a:cubicBezTo>
                  <a:cubicBezTo>
                    <a:pt x="295976" y="172939"/>
                    <a:pt x="247794" y="142180"/>
                    <a:pt x="224778" y="92708"/>
                  </a:cubicBezTo>
                  <a:cubicBezTo>
                    <a:pt x="206710" y="53775"/>
                    <a:pt x="168853" y="29469"/>
                    <a:pt x="125833" y="29469"/>
                  </a:cubicBezTo>
                  <a:cubicBezTo>
                    <a:pt x="82813" y="29469"/>
                    <a:pt x="44956" y="53775"/>
                    <a:pt x="26887" y="92708"/>
                  </a:cubicBezTo>
                  <a:lnTo>
                    <a:pt x="0" y="80232"/>
                  </a:lnTo>
                  <a:cubicBezTo>
                    <a:pt x="23016" y="30759"/>
                    <a:pt x="70983" y="0"/>
                    <a:pt x="125618" y="0"/>
                  </a:cubicBezTo>
                  <a:cubicBezTo>
                    <a:pt x="180253" y="0"/>
                    <a:pt x="228220" y="30759"/>
                    <a:pt x="251235" y="80232"/>
                  </a:cubicBezTo>
                  <a:cubicBezTo>
                    <a:pt x="269304" y="119165"/>
                    <a:pt x="307376" y="143471"/>
                    <a:pt x="350181" y="143471"/>
                  </a:cubicBezTo>
                  <a:cubicBezTo>
                    <a:pt x="393201" y="143471"/>
                    <a:pt x="431058" y="119165"/>
                    <a:pt x="449126" y="80232"/>
                  </a:cubicBezTo>
                  <a:cubicBezTo>
                    <a:pt x="472142" y="30759"/>
                    <a:pt x="520324" y="0"/>
                    <a:pt x="574744" y="0"/>
                  </a:cubicBezTo>
                  <a:cubicBezTo>
                    <a:pt x="629164" y="0"/>
                    <a:pt x="677346" y="30759"/>
                    <a:pt x="700362" y="80232"/>
                  </a:cubicBezTo>
                  <a:cubicBezTo>
                    <a:pt x="718430" y="119165"/>
                    <a:pt x="756287" y="143471"/>
                    <a:pt x="799307" y="143471"/>
                  </a:cubicBezTo>
                  <a:lnTo>
                    <a:pt x="799307" y="143471"/>
                  </a:lnTo>
                  <a:cubicBezTo>
                    <a:pt x="842327" y="143471"/>
                    <a:pt x="880184" y="119165"/>
                    <a:pt x="898253" y="80232"/>
                  </a:cubicBezTo>
                  <a:cubicBezTo>
                    <a:pt x="921268" y="30759"/>
                    <a:pt x="969235" y="0"/>
                    <a:pt x="1023870" y="0"/>
                  </a:cubicBezTo>
                  <a:cubicBezTo>
                    <a:pt x="1078505" y="0"/>
                    <a:pt x="1126472" y="30759"/>
                    <a:pt x="1149488" y="80232"/>
                  </a:cubicBezTo>
                  <a:cubicBezTo>
                    <a:pt x="1167556" y="119165"/>
                    <a:pt x="1205414" y="143471"/>
                    <a:pt x="1248433" y="143471"/>
                  </a:cubicBezTo>
                  <a:cubicBezTo>
                    <a:pt x="1291453" y="143471"/>
                    <a:pt x="1329311" y="119165"/>
                    <a:pt x="1347379" y="80232"/>
                  </a:cubicBezTo>
                  <a:cubicBezTo>
                    <a:pt x="1370394" y="30759"/>
                    <a:pt x="1418361" y="0"/>
                    <a:pt x="1472997" y="0"/>
                  </a:cubicBezTo>
                  <a:cubicBezTo>
                    <a:pt x="1527632" y="0"/>
                    <a:pt x="1575814" y="30759"/>
                    <a:pt x="1598614" y="80232"/>
                  </a:cubicBezTo>
                  <a:lnTo>
                    <a:pt x="1571942" y="92708"/>
                  </a:lnTo>
                  <a:cubicBezTo>
                    <a:pt x="1553874" y="53775"/>
                    <a:pt x="1515801" y="29469"/>
                    <a:pt x="1472997" y="29469"/>
                  </a:cubicBezTo>
                  <a:cubicBezTo>
                    <a:pt x="1429977" y="29469"/>
                    <a:pt x="1392119" y="53775"/>
                    <a:pt x="1374051" y="92708"/>
                  </a:cubicBezTo>
                  <a:cubicBezTo>
                    <a:pt x="1351251" y="142180"/>
                    <a:pt x="1303069" y="172939"/>
                    <a:pt x="1248648" y="172939"/>
                  </a:cubicBezTo>
                  <a:close/>
                </a:path>
              </a:pathLst>
            </a:custGeom>
            <a:grpFill/>
            <a:ln w="21496"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1C2903D5-FF18-4A00-8E9F-9335FCF1E4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4802" y="1755501"/>
              <a:ext cx="1598829" cy="172724"/>
            </a:xfrm>
            <a:custGeom>
              <a:avLst/>
              <a:gdLst>
                <a:gd name="connsiteX0" fmla="*/ 1248648 w 1598829"/>
                <a:gd name="connsiteY0" fmla="*/ 172724 h 172724"/>
                <a:gd name="connsiteX1" fmla="*/ 1123031 w 1598829"/>
                <a:gd name="connsiteY1" fmla="*/ 92492 h 172724"/>
                <a:gd name="connsiteX2" fmla="*/ 1024085 w 1598829"/>
                <a:gd name="connsiteY2" fmla="*/ 29253 h 172724"/>
                <a:gd name="connsiteX3" fmla="*/ 925140 w 1598829"/>
                <a:gd name="connsiteY3" fmla="*/ 92492 h 172724"/>
                <a:gd name="connsiteX4" fmla="*/ 799522 w 1598829"/>
                <a:gd name="connsiteY4" fmla="*/ 172724 h 172724"/>
                <a:gd name="connsiteX5" fmla="*/ 799522 w 1598829"/>
                <a:gd name="connsiteY5" fmla="*/ 172724 h 172724"/>
                <a:gd name="connsiteX6" fmla="*/ 673905 w 1598829"/>
                <a:gd name="connsiteY6" fmla="*/ 92492 h 172724"/>
                <a:gd name="connsiteX7" fmla="*/ 574959 w 1598829"/>
                <a:gd name="connsiteY7" fmla="*/ 29253 h 172724"/>
                <a:gd name="connsiteX8" fmla="*/ 476014 w 1598829"/>
                <a:gd name="connsiteY8" fmla="*/ 92492 h 172724"/>
                <a:gd name="connsiteX9" fmla="*/ 350396 w 1598829"/>
                <a:gd name="connsiteY9" fmla="*/ 172724 h 172724"/>
                <a:gd name="connsiteX10" fmla="*/ 224778 w 1598829"/>
                <a:gd name="connsiteY10" fmla="*/ 92492 h 172724"/>
                <a:gd name="connsiteX11" fmla="*/ 125833 w 1598829"/>
                <a:gd name="connsiteY11" fmla="*/ 29253 h 172724"/>
                <a:gd name="connsiteX12" fmla="*/ 26887 w 1598829"/>
                <a:gd name="connsiteY12" fmla="*/ 92492 h 172724"/>
                <a:gd name="connsiteX13" fmla="*/ 0 w 1598829"/>
                <a:gd name="connsiteY13" fmla="*/ 80232 h 172724"/>
                <a:gd name="connsiteX14" fmla="*/ 125618 w 1598829"/>
                <a:gd name="connsiteY14" fmla="*/ 0 h 172724"/>
                <a:gd name="connsiteX15" fmla="*/ 251235 w 1598829"/>
                <a:gd name="connsiteY15" fmla="*/ 80232 h 172724"/>
                <a:gd name="connsiteX16" fmla="*/ 350181 w 1598829"/>
                <a:gd name="connsiteY16" fmla="*/ 143471 h 172724"/>
                <a:gd name="connsiteX17" fmla="*/ 449126 w 1598829"/>
                <a:gd name="connsiteY17" fmla="*/ 80232 h 172724"/>
                <a:gd name="connsiteX18" fmla="*/ 574744 w 1598829"/>
                <a:gd name="connsiteY18" fmla="*/ 0 h 172724"/>
                <a:gd name="connsiteX19" fmla="*/ 700362 w 1598829"/>
                <a:gd name="connsiteY19" fmla="*/ 80232 h 172724"/>
                <a:gd name="connsiteX20" fmla="*/ 799307 w 1598829"/>
                <a:gd name="connsiteY20" fmla="*/ 143471 h 172724"/>
                <a:gd name="connsiteX21" fmla="*/ 799307 w 1598829"/>
                <a:gd name="connsiteY21" fmla="*/ 143471 h 172724"/>
                <a:gd name="connsiteX22" fmla="*/ 898253 w 1598829"/>
                <a:gd name="connsiteY22" fmla="*/ 80232 h 172724"/>
                <a:gd name="connsiteX23" fmla="*/ 1024085 w 1598829"/>
                <a:gd name="connsiteY23" fmla="*/ 0 h 172724"/>
                <a:gd name="connsiteX24" fmla="*/ 1149703 w 1598829"/>
                <a:gd name="connsiteY24" fmla="*/ 80232 h 172724"/>
                <a:gd name="connsiteX25" fmla="*/ 1248648 w 1598829"/>
                <a:gd name="connsiteY25" fmla="*/ 143471 h 172724"/>
                <a:gd name="connsiteX26" fmla="*/ 1347594 w 1598829"/>
                <a:gd name="connsiteY26" fmla="*/ 80232 h 172724"/>
                <a:gd name="connsiteX27" fmla="*/ 1473212 w 1598829"/>
                <a:gd name="connsiteY27" fmla="*/ 0 h 172724"/>
                <a:gd name="connsiteX28" fmla="*/ 1598829 w 1598829"/>
                <a:gd name="connsiteY28" fmla="*/ 80232 h 172724"/>
                <a:gd name="connsiteX29" fmla="*/ 1572157 w 1598829"/>
                <a:gd name="connsiteY29" fmla="*/ 92492 h 172724"/>
                <a:gd name="connsiteX30" fmla="*/ 1473212 w 1598829"/>
                <a:gd name="connsiteY30" fmla="*/ 29253 h 172724"/>
                <a:gd name="connsiteX31" fmla="*/ 1374266 w 1598829"/>
                <a:gd name="connsiteY31" fmla="*/ 92492 h 172724"/>
                <a:gd name="connsiteX32" fmla="*/ 1248648 w 1598829"/>
                <a:gd name="connsiteY32" fmla="*/ 172724 h 172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98829" h="172724">
                  <a:moveTo>
                    <a:pt x="1248648" y="172724"/>
                  </a:moveTo>
                  <a:cubicBezTo>
                    <a:pt x="1194229" y="172724"/>
                    <a:pt x="1146046" y="141965"/>
                    <a:pt x="1123031" y="92492"/>
                  </a:cubicBezTo>
                  <a:cubicBezTo>
                    <a:pt x="1104962" y="53560"/>
                    <a:pt x="1067105" y="29253"/>
                    <a:pt x="1024085" y="29253"/>
                  </a:cubicBezTo>
                  <a:cubicBezTo>
                    <a:pt x="981066" y="29253"/>
                    <a:pt x="943208" y="53560"/>
                    <a:pt x="925140" y="92492"/>
                  </a:cubicBezTo>
                  <a:cubicBezTo>
                    <a:pt x="902124" y="141965"/>
                    <a:pt x="853942" y="172724"/>
                    <a:pt x="799522" y="172724"/>
                  </a:cubicBezTo>
                  <a:cubicBezTo>
                    <a:pt x="799522" y="172724"/>
                    <a:pt x="799522" y="172724"/>
                    <a:pt x="799522" y="172724"/>
                  </a:cubicBezTo>
                  <a:cubicBezTo>
                    <a:pt x="744887" y="172724"/>
                    <a:pt x="696920" y="141965"/>
                    <a:pt x="673905" y="92492"/>
                  </a:cubicBezTo>
                  <a:cubicBezTo>
                    <a:pt x="655836" y="53560"/>
                    <a:pt x="617979" y="29253"/>
                    <a:pt x="574959" y="29253"/>
                  </a:cubicBezTo>
                  <a:cubicBezTo>
                    <a:pt x="531939" y="29253"/>
                    <a:pt x="494082" y="53560"/>
                    <a:pt x="476014" y="92492"/>
                  </a:cubicBezTo>
                  <a:cubicBezTo>
                    <a:pt x="452998" y="141965"/>
                    <a:pt x="405031" y="172724"/>
                    <a:pt x="350396" y="172724"/>
                  </a:cubicBezTo>
                  <a:cubicBezTo>
                    <a:pt x="295976" y="172724"/>
                    <a:pt x="247794" y="141965"/>
                    <a:pt x="224778" y="92492"/>
                  </a:cubicBezTo>
                  <a:cubicBezTo>
                    <a:pt x="206710" y="53560"/>
                    <a:pt x="168853" y="29253"/>
                    <a:pt x="125833" y="29253"/>
                  </a:cubicBezTo>
                  <a:cubicBezTo>
                    <a:pt x="82813" y="29253"/>
                    <a:pt x="44956" y="53560"/>
                    <a:pt x="26887" y="92492"/>
                  </a:cubicBezTo>
                  <a:lnTo>
                    <a:pt x="0" y="80232"/>
                  </a:lnTo>
                  <a:cubicBezTo>
                    <a:pt x="23016" y="30759"/>
                    <a:pt x="70983" y="0"/>
                    <a:pt x="125618" y="0"/>
                  </a:cubicBezTo>
                  <a:cubicBezTo>
                    <a:pt x="180253" y="0"/>
                    <a:pt x="228220" y="30759"/>
                    <a:pt x="251235" y="80232"/>
                  </a:cubicBezTo>
                  <a:cubicBezTo>
                    <a:pt x="269304" y="119165"/>
                    <a:pt x="307376" y="143471"/>
                    <a:pt x="350181" y="143471"/>
                  </a:cubicBezTo>
                  <a:cubicBezTo>
                    <a:pt x="393201" y="143471"/>
                    <a:pt x="431058" y="119165"/>
                    <a:pt x="449126" y="80232"/>
                  </a:cubicBezTo>
                  <a:cubicBezTo>
                    <a:pt x="472142" y="30759"/>
                    <a:pt x="520324" y="0"/>
                    <a:pt x="574744" y="0"/>
                  </a:cubicBezTo>
                  <a:cubicBezTo>
                    <a:pt x="629164" y="0"/>
                    <a:pt x="677346" y="30759"/>
                    <a:pt x="700362" y="80232"/>
                  </a:cubicBezTo>
                  <a:cubicBezTo>
                    <a:pt x="718430" y="119165"/>
                    <a:pt x="756287" y="143471"/>
                    <a:pt x="799307" y="143471"/>
                  </a:cubicBezTo>
                  <a:lnTo>
                    <a:pt x="799307" y="143471"/>
                  </a:lnTo>
                  <a:cubicBezTo>
                    <a:pt x="842327" y="143471"/>
                    <a:pt x="880184" y="119165"/>
                    <a:pt x="898253" y="80232"/>
                  </a:cubicBezTo>
                  <a:cubicBezTo>
                    <a:pt x="921483" y="30759"/>
                    <a:pt x="969450" y="0"/>
                    <a:pt x="1024085" y="0"/>
                  </a:cubicBezTo>
                  <a:cubicBezTo>
                    <a:pt x="1078720" y="0"/>
                    <a:pt x="1126688" y="30759"/>
                    <a:pt x="1149703" y="80232"/>
                  </a:cubicBezTo>
                  <a:cubicBezTo>
                    <a:pt x="1167771" y="119165"/>
                    <a:pt x="1205629" y="143471"/>
                    <a:pt x="1248648" y="143471"/>
                  </a:cubicBezTo>
                  <a:cubicBezTo>
                    <a:pt x="1291668" y="143471"/>
                    <a:pt x="1329526" y="119165"/>
                    <a:pt x="1347594" y="80232"/>
                  </a:cubicBezTo>
                  <a:cubicBezTo>
                    <a:pt x="1370610" y="30759"/>
                    <a:pt x="1418792" y="0"/>
                    <a:pt x="1473212" y="0"/>
                  </a:cubicBezTo>
                  <a:cubicBezTo>
                    <a:pt x="1527847" y="0"/>
                    <a:pt x="1576029" y="30759"/>
                    <a:pt x="1598829" y="80232"/>
                  </a:cubicBezTo>
                  <a:lnTo>
                    <a:pt x="1572157" y="92492"/>
                  </a:lnTo>
                  <a:cubicBezTo>
                    <a:pt x="1554089" y="53560"/>
                    <a:pt x="1516016" y="29253"/>
                    <a:pt x="1473212" y="29253"/>
                  </a:cubicBezTo>
                  <a:cubicBezTo>
                    <a:pt x="1430192" y="29253"/>
                    <a:pt x="1392335" y="53560"/>
                    <a:pt x="1374266" y="92492"/>
                  </a:cubicBezTo>
                  <a:cubicBezTo>
                    <a:pt x="1351251" y="141965"/>
                    <a:pt x="1303069" y="172724"/>
                    <a:pt x="1248648" y="172724"/>
                  </a:cubicBezTo>
                  <a:close/>
                </a:path>
              </a:pathLst>
            </a:custGeom>
            <a:grpFill/>
            <a:ln w="21496" cap="flat">
              <a:noFill/>
              <a:prstDash val="solid"/>
              <a:miter/>
            </a:ln>
          </p:spPr>
          <p:txBody>
            <a:bodyPr rtlCol="0" anchor="ctr"/>
            <a:lstStyle/>
            <a:p>
              <a:endParaRPr lang="en-US"/>
            </a:p>
          </p:txBody>
        </p:sp>
      </p:grpSp>
      <p:sp>
        <p:nvSpPr>
          <p:cNvPr id="15" name="Graphic 212">
            <a:extLst>
              <a:ext uri="{FF2B5EF4-FFF2-40B4-BE49-F238E27FC236}">
                <a16:creationId xmlns:a16="http://schemas.microsoft.com/office/drawing/2014/main" id="{DBBB6517-AFD0-4A58-8B37-F17AB812D2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4904" y="5539746"/>
            <a:ext cx="705479" cy="705479"/>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17" name="Graphic 212">
            <a:extLst>
              <a:ext uri="{FF2B5EF4-FFF2-40B4-BE49-F238E27FC236}">
                <a16:creationId xmlns:a16="http://schemas.microsoft.com/office/drawing/2014/main" id="{3E39FCFD-033D-4043-95D9-7FAAAA8E05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4904" y="5539746"/>
            <a:ext cx="705479" cy="705479"/>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1">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graphicFrame>
        <p:nvGraphicFramePr>
          <p:cNvPr id="5" name="Content Placeholder 2">
            <a:extLst>
              <a:ext uri="{FF2B5EF4-FFF2-40B4-BE49-F238E27FC236}">
                <a16:creationId xmlns:a16="http://schemas.microsoft.com/office/drawing/2014/main" id="{876D28D1-A4F4-F004-C742-900F584193AD}"/>
              </a:ext>
            </a:extLst>
          </p:cNvPr>
          <p:cNvGraphicFramePr>
            <a:graphicFrameLocks noGrp="1"/>
          </p:cNvGraphicFramePr>
          <p:nvPr>
            <p:ph idx="1"/>
            <p:extLst>
              <p:ext uri="{D42A27DB-BD31-4B8C-83A1-F6EECF244321}">
                <p14:modId xmlns:p14="http://schemas.microsoft.com/office/powerpoint/2010/main" val="98211714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79EA1B1D-0797-97B2-CECF-1237CBDC7A25}"/>
              </a:ext>
            </a:extLst>
          </p:cNvPr>
          <p:cNvSpPr txBox="1"/>
          <p:nvPr/>
        </p:nvSpPr>
        <p:spPr>
          <a:xfrm>
            <a:off x="1291469" y="2487706"/>
            <a:ext cx="336952" cy="461665"/>
          </a:xfrm>
          <a:prstGeom prst="rect">
            <a:avLst/>
          </a:prstGeom>
          <a:noFill/>
        </p:spPr>
        <p:txBody>
          <a:bodyPr wrap="none" rtlCol="0">
            <a:spAutoFit/>
          </a:bodyPr>
          <a:lstStyle/>
          <a:p>
            <a:r>
              <a:rPr lang="en-US" sz="2400" dirty="0"/>
              <a:t>1</a:t>
            </a:r>
          </a:p>
        </p:txBody>
      </p:sp>
      <p:sp>
        <p:nvSpPr>
          <p:cNvPr id="4" name="TextBox 3">
            <a:extLst>
              <a:ext uri="{FF2B5EF4-FFF2-40B4-BE49-F238E27FC236}">
                <a16:creationId xmlns:a16="http://schemas.microsoft.com/office/drawing/2014/main" id="{14F3B285-A4D0-CE1B-AA2A-C54AE88B2550}"/>
              </a:ext>
            </a:extLst>
          </p:cNvPr>
          <p:cNvSpPr txBox="1"/>
          <p:nvPr/>
        </p:nvSpPr>
        <p:spPr>
          <a:xfrm>
            <a:off x="6790765" y="2487706"/>
            <a:ext cx="336952" cy="461665"/>
          </a:xfrm>
          <a:prstGeom prst="rect">
            <a:avLst/>
          </a:prstGeom>
          <a:noFill/>
        </p:spPr>
        <p:txBody>
          <a:bodyPr wrap="none" rtlCol="0">
            <a:spAutoFit/>
          </a:bodyPr>
          <a:lstStyle/>
          <a:p>
            <a:r>
              <a:rPr lang="en-US" sz="2400" dirty="0"/>
              <a:t>2</a:t>
            </a:r>
          </a:p>
        </p:txBody>
      </p:sp>
    </p:spTree>
    <p:extLst>
      <p:ext uri="{BB962C8B-B14F-4D97-AF65-F5344CB8AC3E}">
        <p14:creationId xmlns:p14="http://schemas.microsoft.com/office/powerpoint/2010/main" val="2040708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3D444-2F25-0C82-7471-4203B6FC3D9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FBD3EAC-A0FE-B44B-E3C2-ABDD0775C392}"/>
              </a:ext>
            </a:extLst>
          </p:cNvPr>
          <p:cNvSpPr>
            <a:spLocks noGrp="1"/>
          </p:cNvSpPr>
          <p:nvPr>
            <p:ph idx="1"/>
          </p:nvPr>
        </p:nvSpPr>
        <p:spPr/>
        <p:txBody>
          <a:bodyPr>
            <a:normAutofit fontScale="85000" lnSpcReduction="20000"/>
          </a:bodyPr>
          <a:lstStyle/>
          <a:p>
            <a:pPr marL="0" marR="0" indent="0">
              <a:spcAft>
                <a:spcPts val="0"/>
              </a:spcAft>
              <a:buNone/>
            </a:pPr>
            <a:r>
              <a:rPr lang="en-US" sz="4200" dirty="0">
                <a:solidFill>
                  <a:srgbClr val="2D2926"/>
                </a:solidFill>
                <a:effectLst/>
                <a:highlight>
                  <a:srgbClr val="FFFFFF"/>
                </a:highlight>
                <a:latin typeface="Calibri" panose="020F0502020204030204" pitchFamily="34" charset="0"/>
                <a:ea typeface="Times New Roman" panose="02020603050405020304" pitchFamily="18" charset="0"/>
              </a:rPr>
              <a:t>The U.S. Bureau of Labor Statistics (BLS) states that about 194,500 RN open positions exist each year. Reasons for the shortage include:</a:t>
            </a:r>
            <a:r>
              <a:rPr lang="en-US" sz="4200" dirty="0">
                <a:highlight>
                  <a:srgbClr val="FFFFFF"/>
                </a:highlight>
                <a:latin typeface="Times New Roman" panose="02020603050405020304" pitchFamily="18" charset="0"/>
                <a:ea typeface="Times New Roman" panose="02020603050405020304" pitchFamily="18" charset="0"/>
              </a:rPr>
              <a:t> </a:t>
            </a:r>
            <a:r>
              <a:rPr lang="en-US" sz="4200" b="1" dirty="0">
                <a:solidFill>
                  <a:srgbClr val="2D2926"/>
                </a:solidFill>
                <a:effectLst/>
                <a:highlight>
                  <a:srgbClr val="FFFFFF"/>
                </a:highlight>
                <a:latin typeface="Calibri" panose="020F0502020204030204" pitchFamily="34" charset="0"/>
                <a:ea typeface="Times New Roman" panose="02020603050405020304" pitchFamily="18" charset="0"/>
              </a:rPr>
              <a:t>High turnover.</a:t>
            </a:r>
            <a:r>
              <a:rPr lang="en-US" sz="4200" dirty="0">
                <a:solidFill>
                  <a:srgbClr val="2D2926"/>
                </a:solidFill>
                <a:effectLst/>
                <a:highlight>
                  <a:srgbClr val="FFFFFF"/>
                </a:highlight>
                <a:latin typeface="Calibri" panose="020F0502020204030204" pitchFamily="34" charset="0"/>
                <a:ea typeface="Times New Roman" panose="02020603050405020304" pitchFamily="18" charset="0"/>
              </a:rPr>
              <a:t> Up to 57% of nurses leave the profession in the first three years; between 17% and 30% leave during their first year.        </a:t>
            </a:r>
          </a:p>
          <a:p>
            <a:pPr marL="0" indent="0">
              <a:buNone/>
            </a:pPr>
            <a:endParaRPr lang="en-US" sz="4200" u="sng" dirty="0">
              <a:highlight>
                <a:srgbClr val="FFFFFF"/>
              </a:highlight>
              <a:hlinkClick r:id="rId2"/>
            </a:endParaRPr>
          </a:p>
          <a:p>
            <a:pPr marL="0" indent="0">
              <a:buNone/>
            </a:pPr>
            <a:endParaRPr lang="en-US" sz="2600" dirty="0">
              <a:highlight>
                <a:srgbClr val="FFFFFF"/>
              </a:highlight>
            </a:endParaRPr>
          </a:p>
          <a:p>
            <a:pPr marL="0" indent="0">
              <a:buNone/>
            </a:pPr>
            <a:r>
              <a:rPr lang="en-US" sz="2600" dirty="0">
                <a:highlight>
                  <a:srgbClr val="FFFFFF"/>
                </a:highlight>
              </a:rPr>
              <a:t>		</a:t>
            </a:r>
          </a:p>
          <a:p>
            <a:pPr marL="0" indent="0">
              <a:buNone/>
            </a:pPr>
            <a:r>
              <a:rPr lang="en-US" sz="2600" dirty="0">
                <a:highlight>
                  <a:srgbClr val="FFFFFF"/>
                </a:highlight>
              </a:rPr>
              <a:t>	</a:t>
            </a:r>
            <a:r>
              <a:rPr lang="en-US" sz="3000" dirty="0">
                <a:highlight>
                  <a:srgbClr val="FFFFFF"/>
                </a:highlight>
              </a:rPr>
              <a:t>Int J Nurs Pract 2022 Jun; 28(3): e13075. Published online 2022       		Jun 17. doi: 10.1111/ijn.13075: PMCID: PMC9349996PMID: 35713391 </a:t>
            </a:r>
          </a:p>
          <a:p>
            <a:endParaRPr lang="en-US" dirty="0"/>
          </a:p>
        </p:txBody>
      </p:sp>
    </p:spTree>
    <p:extLst>
      <p:ext uri="{BB962C8B-B14F-4D97-AF65-F5344CB8AC3E}">
        <p14:creationId xmlns:p14="http://schemas.microsoft.com/office/powerpoint/2010/main" val="37460948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21D7F-C1C5-2108-85C6-10420B465A99}"/>
              </a:ext>
            </a:extLst>
          </p:cNvPr>
          <p:cNvSpPr>
            <a:spLocks noGrp="1"/>
          </p:cNvSpPr>
          <p:nvPr>
            <p:ph type="title"/>
          </p:nvPr>
        </p:nvSpPr>
        <p:spPr/>
        <p:txBody>
          <a:bodyPr/>
          <a:lstStyle/>
          <a:p>
            <a:pPr algn="ctr"/>
            <a:r>
              <a:rPr lang="en-US" b="1" dirty="0"/>
              <a:t>WHO Global Workforce Statistics</a:t>
            </a:r>
          </a:p>
        </p:txBody>
      </p:sp>
      <p:graphicFrame>
        <p:nvGraphicFramePr>
          <p:cNvPr id="4" name="Content Placeholder 3">
            <a:extLst>
              <a:ext uri="{FF2B5EF4-FFF2-40B4-BE49-F238E27FC236}">
                <a16:creationId xmlns:a16="http://schemas.microsoft.com/office/drawing/2014/main" id="{635FA95B-B8C8-568E-86C7-9C0F25F1B724}"/>
              </a:ext>
            </a:extLst>
          </p:cNvPr>
          <p:cNvGraphicFramePr>
            <a:graphicFrameLocks noGrp="1"/>
          </p:cNvGraphicFramePr>
          <p:nvPr>
            <p:ph idx="1"/>
            <p:extLst>
              <p:ext uri="{D42A27DB-BD31-4B8C-83A1-F6EECF244321}">
                <p14:modId xmlns:p14="http://schemas.microsoft.com/office/powerpoint/2010/main" val="2555774029"/>
              </p:ext>
            </p:extLst>
          </p:nvPr>
        </p:nvGraphicFramePr>
        <p:xfrm>
          <a:off x="689919" y="1800911"/>
          <a:ext cx="10515600" cy="3474720"/>
        </p:xfrm>
        <a:graphic>
          <a:graphicData uri="http://schemas.openxmlformats.org/drawingml/2006/table">
            <a:tbl>
              <a:tblPr firstRow="1" bandRow="1">
                <a:tableStyleId>{0505E3EF-67EA-436B-97B2-0124C06EBD24}</a:tableStyleId>
              </a:tblPr>
              <a:tblGrid>
                <a:gridCol w="3505200">
                  <a:extLst>
                    <a:ext uri="{9D8B030D-6E8A-4147-A177-3AD203B41FA5}">
                      <a16:colId xmlns:a16="http://schemas.microsoft.com/office/drawing/2014/main" val="530938457"/>
                    </a:ext>
                  </a:extLst>
                </a:gridCol>
                <a:gridCol w="3505200">
                  <a:extLst>
                    <a:ext uri="{9D8B030D-6E8A-4147-A177-3AD203B41FA5}">
                      <a16:colId xmlns:a16="http://schemas.microsoft.com/office/drawing/2014/main" val="1709764298"/>
                    </a:ext>
                  </a:extLst>
                </a:gridCol>
                <a:gridCol w="3505200">
                  <a:extLst>
                    <a:ext uri="{9D8B030D-6E8A-4147-A177-3AD203B41FA5}">
                      <a16:colId xmlns:a16="http://schemas.microsoft.com/office/drawing/2014/main" val="810849106"/>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dirty="0"/>
                        <a:t>Country</a:t>
                      </a:r>
                    </a:p>
                    <a:p>
                      <a:endParaRPr lang="en-US" dirty="0"/>
                    </a:p>
                  </a:txBody>
                  <a:tcPr/>
                </a:tc>
                <a:tc>
                  <a:txBody>
                    <a:bodyPr/>
                    <a:lstStyle/>
                    <a:p>
                      <a:r>
                        <a:rPr lang="en-US" sz="3600" dirty="0"/>
                        <a:t>Population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dirty="0"/>
                        <a:t>Nurse Ratio</a:t>
                      </a:r>
                    </a:p>
                  </a:txBody>
                  <a:tcPr/>
                </a:tc>
                <a:extLst>
                  <a:ext uri="{0D108BD9-81ED-4DB2-BD59-A6C34878D82A}">
                    <a16:rowId xmlns:a16="http://schemas.microsoft.com/office/drawing/2014/main" val="309323127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USA</a:t>
                      </a:r>
                    </a:p>
                    <a:p>
                      <a:endParaRPr lang="en-US" dirty="0"/>
                    </a:p>
                  </a:txBody>
                  <a:tcPr/>
                </a:tc>
                <a:tc>
                  <a:txBody>
                    <a:bodyPr/>
                    <a:lstStyle/>
                    <a:p>
                      <a:r>
                        <a:rPr lang="en-US" dirty="0"/>
                        <a:t>318.4 M</a:t>
                      </a:r>
                    </a:p>
                  </a:txBody>
                  <a:tcPr/>
                </a:tc>
                <a:tc>
                  <a:txBody>
                    <a:bodyPr/>
                    <a:lstStyle/>
                    <a:p>
                      <a:r>
                        <a:rPr lang="en-US" dirty="0"/>
                        <a:t>1:400</a:t>
                      </a:r>
                    </a:p>
                  </a:txBody>
                  <a:tcPr/>
                </a:tc>
                <a:extLst>
                  <a:ext uri="{0D108BD9-81ED-4DB2-BD59-A6C34878D82A}">
                    <a16:rowId xmlns:a16="http://schemas.microsoft.com/office/drawing/2014/main" val="294583749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Nigeria</a:t>
                      </a:r>
                    </a:p>
                    <a:p>
                      <a:endParaRPr lang="en-US" dirty="0"/>
                    </a:p>
                  </a:txBody>
                  <a:tcPr/>
                </a:tc>
                <a:tc>
                  <a:txBody>
                    <a:bodyPr/>
                    <a:lstStyle/>
                    <a:p>
                      <a:r>
                        <a:rPr lang="en-US" dirty="0"/>
                        <a:t>179.3 M</a:t>
                      </a:r>
                    </a:p>
                  </a:txBody>
                  <a:tcPr/>
                </a:tc>
                <a:tc>
                  <a:txBody>
                    <a:bodyPr/>
                    <a:lstStyle/>
                    <a:p>
                      <a:r>
                        <a:rPr lang="en-US" dirty="0"/>
                        <a:t>1:1012</a:t>
                      </a:r>
                    </a:p>
                  </a:txBody>
                  <a:tcPr/>
                </a:tc>
                <a:extLst>
                  <a:ext uri="{0D108BD9-81ED-4DB2-BD59-A6C34878D82A}">
                    <a16:rowId xmlns:a16="http://schemas.microsoft.com/office/drawing/2014/main" val="20755510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Zambia</a:t>
                      </a:r>
                    </a:p>
                    <a:p>
                      <a:endParaRPr lang="en-US" dirty="0"/>
                    </a:p>
                  </a:txBody>
                  <a:tcPr/>
                </a:tc>
                <a:tc>
                  <a:txBody>
                    <a:bodyPr/>
                    <a:lstStyle/>
                    <a:p>
                      <a:r>
                        <a:rPr lang="en-US" dirty="0"/>
                        <a:t>15.74 M</a:t>
                      </a:r>
                    </a:p>
                  </a:txBody>
                  <a:tcPr/>
                </a:tc>
                <a:tc>
                  <a:txBody>
                    <a:bodyPr/>
                    <a:lstStyle/>
                    <a:p>
                      <a:r>
                        <a:rPr lang="en-US" dirty="0"/>
                        <a:t>1:1500</a:t>
                      </a:r>
                    </a:p>
                  </a:txBody>
                  <a:tcPr/>
                </a:tc>
                <a:extLst>
                  <a:ext uri="{0D108BD9-81ED-4DB2-BD59-A6C34878D82A}">
                    <a16:rowId xmlns:a16="http://schemas.microsoft.com/office/drawing/2014/main" val="354889931"/>
                  </a:ext>
                </a:extLst>
              </a:tr>
              <a:tr h="370840">
                <a:tc>
                  <a:txBody>
                    <a:bodyPr/>
                    <a:lstStyle/>
                    <a:p>
                      <a:r>
                        <a:rPr lang="en-US" dirty="0"/>
                        <a:t>Malawi</a:t>
                      </a:r>
                    </a:p>
                    <a:p>
                      <a:endParaRPr lang="en-US" dirty="0"/>
                    </a:p>
                  </a:txBody>
                  <a:tcPr/>
                </a:tc>
                <a:tc>
                  <a:txBody>
                    <a:bodyPr/>
                    <a:lstStyle/>
                    <a:p>
                      <a:r>
                        <a:rPr lang="en-US" dirty="0"/>
                        <a:t>17.55 M</a:t>
                      </a:r>
                    </a:p>
                  </a:txBody>
                  <a:tcPr/>
                </a:tc>
                <a:tc>
                  <a:txBody>
                    <a:bodyPr/>
                    <a:lstStyle/>
                    <a:p>
                      <a:r>
                        <a:rPr lang="en-US" dirty="0"/>
                        <a:t>1:5882</a:t>
                      </a:r>
                    </a:p>
                  </a:txBody>
                  <a:tcPr/>
                </a:tc>
                <a:extLst>
                  <a:ext uri="{0D108BD9-81ED-4DB2-BD59-A6C34878D82A}">
                    <a16:rowId xmlns:a16="http://schemas.microsoft.com/office/drawing/2014/main" val="1144493738"/>
                  </a:ext>
                </a:extLst>
              </a:tr>
            </a:tbl>
          </a:graphicData>
        </a:graphic>
      </p:graphicFrame>
      <p:sp>
        <p:nvSpPr>
          <p:cNvPr id="5" name="TextBox 4">
            <a:extLst>
              <a:ext uri="{FF2B5EF4-FFF2-40B4-BE49-F238E27FC236}">
                <a16:creationId xmlns:a16="http://schemas.microsoft.com/office/drawing/2014/main" id="{A83A2E46-26FD-BAD6-2EF1-598CBEB21233}"/>
              </a:ext>
            </a:extLst>
          </p:cNvPr>
          <p:cNvSpPr txBox="1"/>
          <p:nvPr/>
        </p:nvSpPr>
        <p:spPr>
          <a:xfrm>
            <a:off x="689919" y="5647038"/>
            <a:ext cx="10515600" cy="710194"/>
          </a:xfrm>
          <a:prstGeom prst="rect">
            <a:avLst/>
          </a:prstGeom>
          <a:noFill/>
        </p:spPr>
        <p:txBody>
          <a:bodyPr wrap="square" rtlCol="0">
            <a:spAutoFit/>
          </a:bodyPr>
          <a:lstStyle/>
          <a:p>
            <a:pPr marL="0" marR="0">
              <a:lnSpc>
                <a:spcPct val="115000"/>
              </a:lnSpc>
              <a:spcBef>
                <a:spcPts val="0"/>
              </a:spcBef>
              <a:spcAft>
                <a:spcPts val="800"/>
              </a:spcAft>
            </a:pPr>
            <a:r>
              <a:rPr lang="en-US" sz="1800" kern="100" dirty="0">
                <a:solidFill>
                  <a:srgbClr val="000000"/>
                </a:solidFill>
                <a:effectLst/>
                <a:highlight>
                  <a:srgbClr val="FFFFFF"/>
                </a:highlight>
                <a:latin typeface="Verdana" panose="020B0604030504040204" pitchFamily="34" charset="0"/>
                <a:ea typeface="Aptos" panose="020B0004020202020204" pitchFamily="34" charset="0"/>
                <a:cs typeface="Times New Roman" panose="02020603050405020304" pitchFamily="18" charset="0"/>
              </a:rPr>
              <a:t>Open Journal of Nursing</a:t>
            </a:r>
            <a:r>
              <a:rPr lang="en-US" sz="1800" b="1" kern="100" dirty="0">
                <a:solidFill>
                  <a:srgbClr val="000000"/>
                </a:solidFill>
                <a:effectLst/>
                <a:highlight>
                  <a:srgbClr val="FFFFFF"/>
                </a:highlight>
                <a:latin typeface="Verdana" panose="020B0604030504040204" pitchFamily="34" charset="0"/>
                <a:ea typeface="Aptos" panose="020B0004020202020204" pitchFamily="34" charset="0"/>
                <a:cs typeface="Times New Roman" panose="02020603050405020304" pitchFamily="18" charset="0"/>
              </a:rPr>
              <a:t> </a:t>
            </a:r>
            <a:r>
              <a:rPr lang="en-US" sz="1800" kern="100" dirty="0">
                <a:solidFill>
                  <a:srgbClr val="000000"/>
                </a:solidFill>
                <a:effectLst/>
                <a:highlight>
                  <a:srgbClr val="FFFFFF"/>
                </a:highlight>
                <a:latin typeface="Verdana" panose="020B0604030504040204" pitchFamily="34" charset="0"/>
                <a:ea typeface="Aptos" panose="020B0004020202020204" pitchFamily="34" charset="0"/>
                <a:cs typeface="Times New Roman" panose="02020603050405020304" pitchFamily="18" charset="0"/>
              </a:rPr>
              <a:t>Vol.4 No.8(2014), Article ID:48009,12 pages </a:t>
            </a:r>
            <a:r>
              <a:rPr lang="en-US" sz="1800" u="none" strike="noStrike" kern="100" dirty="0">
                <a:solidFill>
                  <a:srgbClr val="185FAF"/>
                </a:solidFill>
                <a:effectLst/>
                <a:highlight>
                  <a:srgbClr val="FFFFFF"/>
                </a:highlight>
                <a:latin typeface="Verdana" panose="020B0604030504040204" pitchFamily="34" charset="0"/>
                <a:ea typeface="Aptos" panose="020B0004020202020204" pitchFamily="34" charset="0"/>
                <a:cs typeface="Times New Roman" panose="02020603050405020304" pitchFamily="18" charset="0"/>
                <a:hlinkClick r:id="rId2"/>
              </a:rPr>
              <a:t>DOI:10.4236/ojn.2014.48062</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9086878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9201C-25F5-1307-A0E5-DF04A38935A1}"/>
              </a:ext>
            </a:extLst>
          </p:cNvPr>
          <p:cNvSpPr>
            <a:spLocks noGrp="1"/>
          </p:cNvSpPr>
          <p:nvPr>
            <p:ph type="title"/>
          </p:nvPr>
        </p:nvSpPr>
        <p:spPr/>
        <p:txBody>
          <a:bodyPr/>
          <a:lstStyle/>
          <a:p>
            <a:pPr algn="ctr"/>
            <a:r>
              <a:rPr lang="en-US" b="1" dirty="0"/>
              <a:t>Challenges That Decrease Excellence in Nursing Cont’d</a:t>
            </a:r>
          </a:p>
        </p:txBody>
      </p:sp>
      <p:sp>
        <p:nvSpPr>
          <p:cNvPr id="3" name="Content Placeholder 2">
            <a:extLst>
              <a:ext uri="{FF2B5EF4-FFF2-40B4-BE49-F238E27FC236}">
                <a16:creationId xmlns:a16="http://schemas.microsoft.com/office/drawing/2014/main" id="{5AD2C6C1-5916-22CA-ED93-B3FADFE3BDA5}"/>
              </a:ext>
            </a:extLst>
          </p:cNvPr>
          <p:cNvSpPr>
            <a:spLocks noGrp="1"/>
          </p:cNvSpPr>
          <p:nvPr>
            <p:ph idx="1"/>
          </p:nvPr>
        </p:nvSpPr>
        <p:spPr/>
        <p:txBody>
          <a:bodyPr>
            <a:normAutofit/>
          </a:bodyPr>
          <a:lstStyle/>
          <a:p>
            <a:r>
              <a:rPr lang="en-US" sz="3600" dirty="0"/>
              <a:t>Workplace stress</a:t>
            </a:r>
          </a:p>
          <a:p>
            <a:r>
              <a:rPr lang="en-US" sz="3600" dirty="0"/>
              <a:t>Lack of resources</a:t>
            </a:r>
          </a:p>
          <a:p>
            <a:r>
              <a:rPr lang="en-US" sz="3600" dirty="0"/>
              <a:t>Risk of infection, injury and death</a:t>
            </a:r>
          </a:p>
          <a:p>
            <a:r>
              <a:rPr lang="en-US" sz="3600" dirty="0"/>
              <a:t>Technology </a:t>
            </a:r>
          </a:p>
          <a:p>
            <a:r>
              <a:rPr lang="en-US" sz="3600" dirty="0"/>
              <a:t>Electronic Health Records (EHR)</a:t>
            </a:r>
          </a:p>
          <a:p>
            <a:pPr marL="0" marR="0" indent="0">
              <a:spcBef>
                <a:spcPts val="0"/>
              </a:spcBef>
              <a:spcAft>
                <a:spcPts val="0"/>
              </a:spcAft>
              <a:buNone/>
            </a:pPr>
            <a:r>
              <a:rPr lang="en-US" dirty="0"/>
              <a:t>			</a:t>
            </a:r>
            <a:r>
              <a:rPr lang="en-US" sz="1800" dirty="0">
                <a:effectLst/>
                <a:highlight>
                  <a:srgbClr val="FFFFFF"/>
                </a:highlight>
                <a:latin typeface="Times New Roman" panose="02020603050405020304" pitchFamily="18" charset="0"/>
                <a:ea typeface="Times New Roman" panose="02020603050405020304" pitchFamily="18" charset="0"/>
              </a:rPr>
              <a:t> </a:t>
            </a:r>
          </a:p>
          <a:p>
            <a:pPr marL="0" marR="0" indent="0">
              <a:spcBef>
                <a:spcPts val="0"/>
              </a:spcBef>
              <a:spcAft>
                <a:spcPts val="0"/>
              </a:spcAft>
              <a:buNone/>
            </a:pPr>
            <a:r>
              <a:rPr lang="en-US" sz="2400" dirty="0">
                <a:solidFill>
                  <a:srgbClr val="000000"/>
                </a:solidFill>
                <a:effectLst/>
                <a:highlight>
                  <a:srgbClr val="FFFFFF"/>
                </a:highlight>
                <a:latin typeface="Times New Roman" panose="02020603050405020304" pitchFamily="18" charset="0"/>
                <a:ea typeface="Times New Roman" panose="02020603050405020304" pitchFamily="18" charset="0"/>
              </a:rPr>
              <a:t>National Institutes of Health (NIH) https://</a:t>
            </a:r>
            <a:r>
              <a:rPr lang="en-US" sz="2400" dirty="0" err="1">
                <a:solidFill>
                  <a:srgbClr val="000000"/>
                </a:solidFill>
                <a:effectLst/>
                <a:highlight>
                  <a:srgbClr val="FFFFFF"/>
                </a:highlight>
                <a:latin typeface="Times New Roman" panose="02020603050405020304" pitchFamily="18" charset="0"/>
                <a:ea typeface="Times New Roman" panose="02020603050405020304" pitchFamily="18" charset="0"/>
              </a:rPr>
              <a:t>www.ncbi.nlm.nih.gov</a:t>
            </a:r>
            <a:r>
              <a:rPr lang="en-US" sz="2400" dirty="0">
                <a:solidFill>
                  <a:srgbClr val="000000"/>
                </a:solidFill>
                <a:effectLst/>
                <a:highlight>
                  <a:srgbClr val="FFFFFF"/>
                </a:highlight>
                <a:latin typeface="Times New Roman" panose="02020603050405020304" pitchFamily="18" charset="0"/>
                <a:ea typeface="Times New Roman" panose="02020603050405020304" pitchFamily="18" charset="0"/>
              </a:rPr>
              <a:t> › articles › PMC9349996</a:t>
            </a:r>
            <a:endParaRPr lang="en-US" sz="2400" dirty="0">
              <a:effectLst/>
              <a:highlight>
                <a:srgbClr val="FFFFFF"/>
              </a:highlight>
              <a:latin typeface="Times New Roman" panose="02020603050405020304" pitchFamily="18" charset="0"/>
              <a:ea typeface="Times New Roman" panose="02020603050405020304" pitchFamily="18" charset="0"/>
            </a:endParaRPr>
          </a:p>
          <a:p>
            <a:pPr marL="2743200" lvl="6" indent="0">
              <a:buNone/>
            </a:pPr>
            <a:endParaRPr lang="en-US" dirty="0"/>
          </a:p>
        </p:txBody>
      </p:sp>
    </p:spTree>
    <p:extLst>
      <p:ext uri="{BB962C8B-B14F-4D97-AF65-F5344CB8AC3E}">
        <p14:creationId xmlns:p14="http://schemas.microsoft.com/office/powerpoint/2010/main" val="39327822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3C1D1FA3-6212-4B97-9B1E-C7F81247C2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
            <a:ext cx="2232251" cy="2361890"/>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16" name="Freeform: Shape 15">
            <a:extLst>
              <a:ext uri="{FF2B5EF4-FFF2-40B4-BE49-F238E27FC236}">
                <a16:creationId xmlns:a16="http://schemas.microsoft.com/office/drawing/2014/main" id="{11C51958-04D4-4687-95A2-95DCDCF474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
            <a:ext cx="2232251" cy="2361890"/>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chemeClr val="accent3">
              <a:alpha val="2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18" name="Freeform: Shape 17">
            <a:extLst>
              <a:ext uri="{FF2B5EF4-FFF2-40B4-BE49-F238E27FC236}">
                <a16:creationId xmlns:a16="http://schemas.microsoft.com/office/drawing/2014/main" id="{79AFCB35-9C04-4524-A0B1-57FF6865D0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92656"/>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tx1"/>
          </a:solidFill>
          <a:ln w="9525" cap="flat">
            <a:noFill/>
            <a:prstDash val="solid"/>
            <a:miter/>
          </a:ln>
        </p:spPr>
        <p:txBody>
          <a:bodyPr wrap="square" rtlCol="0" anchor="ctr">
            <a:noAutofit/>
          </a:bodyPr>
          <a:lstStyle/>
          <a:p>
            <a:endParaRPr lang="en-US"/>
          </a:p>
        </p:txBody>
      </p:sp>
      <p:sp>
        <p:nvSpPr>
          <p:cNvPr id="20" name="Freeform: Shape 19">
            <a:extLst>
              <a:ext uri="{FF2B5EF4-FFF2-40B4-BE49-F238E27FC236}">
                <a16:creationId xmlns:a16="http://schemas.microsoft.com/office/drawing/2014/main" id="{D11AD2AD-0BA0-4DD3-8EEA-84686A0E71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2391"/>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tx1"/>
          </a:solidFill>
          <a:ln w="9525"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4F893609-2D0C-B083-C0DC-6BDCD958BD44}"/>
              </a:ext>
            </a:extLst>
          </p:cNvPr>
          <p:cNvSpPr>
            <a:spLocks noGrp="1"/>
          </p:cNvSpPr>
          <p:nvPr>
            <p:ph type="title"/>
          </p:nvPr>
        </p:nvSpPr>
        <p:spPr>
          <a:xfrm>
            <a:off x="1861854" y="0"/>
            <a:ext cx="4834021" cy="1948042"/>
          </a:xfrm>
        </p:spPr>
        <p:txBody>
          <a:bodyPr anchor="b">
            <a:noAutofit/>
          </a:bodyPr>
          <a:lstStyle/>
          <a:p>
            <a:pPr algn="ctr"/>
            <a:r>
              <a:rPr lang="en-US" sz="3600" dirty="0"/>
              <a:t>Where do we go from here so we can be “The Best Always”?</a:t>
            </a:r>
          </a:p>
        </p:txBody>
      </p:sp>
      <p:sp>
        <p:nvSpPr>
          <p:cNvPr id="6" name="Content Placeholder 5">
            <a:extLst>
              <a:ext uri="{FF2B5EF4-FFF2-40B4-BE49-F238E27FC236}">
                <a16:creationId xmlns:a16="http://schemas.microsoft.com/office/drawing/2014/main" id="{E23B2DB7-2DEE-1BF5-AC88-91A2228DE48D}"/>
              </a:ext>
            </a:extLst>
          </p:cNvPr>
          <p:cNvSpPr>
            <a:spLocks noGrp="1"/>
          </p:cNvSpPr>
          <p:nvPr>
            <p:ph idx="1"/>
          </p:nvPr>
        </p:nvSpPr>
        <p:spPr>
          <a:xfrm>
            <a:off x="1861854" y="2125737"/>
            <a:ext cx="4834021" cy="4044463"/>
          </a:xfrm>
        </p:spPr>
        <p:txBody>
          <a:bodyPr>
            <a:normAutofit/>
          </a:bodyPr>
          <a:lstStyle/>
          <a:p>
            <a:pPr marL="0" indent="0">
              <a:buNone/>
            </a:pPr>
            <a:endParaRPr lang="en-US" dirty="0"/>
          </a:p>
          <a:p>
            <a:pPr marL="0" indent="0">
              <a:buNone/>
            </a:pPr>
            <a:endParaRPr lang="en-US" dirty="0"/>
          </a:p>
          <a:p>
            <a:pPr marL="0" indent="0">
              <a:buNone/>
            </a:pPr>
            <a:endParaRPr lang="en-US" dirty="0"/>
          </a:p>
        </p:txBody>
      </p:sp>
      <p:pic>
        <p:nvPicPr>
          <p:cNvPr id="7" name="Picture 6" descr="Self Care Images – Browse 377,675 Stock Photos, Vectors, and ...">
            <a:extLst>
              <a:ext uri="{FF2B5EF4-FFF2-40B4-BE49-F238E27FC236}">
                <a16:creationId xmlns:a16="http://schemas.microsoft.com/office/drawing/2014/main" id="{F96DB9AB-7445-7224-4C0F-16097A0889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6474268" y="2125738"/>
            <a:ext cx="5205703" cy="3686334"/>
          </a:xfrm>
          <a:prstGeom prst="rect">
            <a:avLst/>
          </a:prstGeom>
          <a:noFill/>
        </p:spPr>
      </p:pic>
      <p:grpSp>
        <p:nvGrpSpPr>
          <p:cNvPr id="22" name="Graphic 185">
            <a:extLst>
              <a:ext uri="{FF2B5EF4-FFF2-40B4-BE49-F238E27FC236}">
                <a16:creationId xmlns:a16="http://schemas.microsoft.com/office/drawing/2014/main" id="{0C156BF8-7FF7-440F-BE2B-417DFFE8BFA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28634" y="5987064"/>
            <a:ext cx="1054466" cy="469689"/>
            <a:chOff x="9841624" y="4115729"/>
            <a:chExt cx="602169" cy="268223"/>
          </a:xfrm>
          <a:solidFill>
            <a:schemeClr val="tx1"/>
          </a:solidFill>
        </p:grpSpPr>
        <p:sp>
          <p:nvSpPr>
            <p:cNvPr id="23" name="Freeform: Shape 22">
              <a:extLst>
                <a:ext uri="{FF2B5EF4-FFF2-40B4-BE49-F238E27FC236}">
                  <a16:creationId xmlns:a16="http://schemas.microsoft.com/office/drawing/2014/main" id="{B7067280-C3E7-4DF6-A345-B9FEF6EF8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id="{A78365A8-666B-4417-9D3C-554E6E6B2C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E71CAAFA-0A31-4308-AB9F-B1C84ABDF9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96AB1D25-144D-4BB4-A45C-60B8A094F4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9" name="Freeform: Shape 26">
              <a:extLst>
                <a:ext uri="{FF2B5EF4-FFF2-40B4-BE49-F238E27FC236}">
                  <a16:creationId xmlns:a16="http://schemas.microsoft.com/office/drawing/2014/main" id="{069F0FB4-779A-48FC-AC33-784F177C92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2168415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3C1D1FA3-6212-4B97-9B1E-C7F81247C2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
            <a:ext cx="2232251" cy="2361890"/>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14" name="Freeform: Shape 13">
            <a:extLst>
              <a:ext uri="{FF2B5EF4-FFF2-40B4-BE49-F238E27FC236}">
                <a16:creationId xmlns:a16="http://schemas.microsoft.com/office/drawing/2014/main" id="{11C51958-04D4-4687-95A2-95DCDCF474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
            <a:ext cx="2232251" cy="2361890"/>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chemeClr val="accent3">
              <a:alpha val="2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16" name="Freeform: Shape 15">
            <a:extLst>
              <a:ext uri="{FF2B5EF4-FFF2-40B4-BE49-F238E27FC236}">
                <a16:creationId xmlns:a16="http://schemas.microsoft.com/office/drawing/2014/main" id="{79AFCB35-9C04-4524-A0B1-57FF6865D0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92656"/>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tx1"/>
          </a:solidFill>
          <a:ln w="9525" cap="flat">
            <a:noFill/>
            <a:prstDash val="solid"/>
            <a:miter/>
          </a:ln>
        </p:spPr>
        <p:txBody>
          <a:bodyPr wrap="square" rtlCol="0" anchor="ctr">
            <a:noAutofit/>
          </a:bodyPr>
          <a:lstStyle/>
          <a:p>
            <a:endParaRPr lang="en-US"/>
          </a:p>
        </p:txBody>
      </p:sp>
      <p:sp>
        <p:nvSpPr>
          <p:cNvPr id="18" name="Freeform: Shape 17">
            <a:extLst>
              <a:ext uri="{FF2B5EF4-FFF2-40B4-BE49-F238E27FC236}">
                <a16:creationId xmlns:a16="http://schemas.microsoft.com/office/drawing/2014/main" id="{D11AD2AD-0BA0-4DD3-8EEA-84686A0E71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2391"/>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tx1"/>
          </a:solidFill>
          <a:ln w="9525"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362A6E4E-C4EE-CBB6-3592-912DF403D500}"/>
              </a:ext>
            </a:extLst>
          </p:cNvPr>
          <p:cNvSpPr>
            <a:spLocks noGrp="1"/>
          </p:cNvSpPr>
          <p:nvPr>
            <p:ph type="title"/>
          </p:nvPr>
        </p:nvSpPr>
        <p:spPr>
          <a:xfrm>
            <a:off x="1861854" y="633046"/>
            <a:ext cx="4834021" cy="1314996"/>
          </a:xfrm>
        </p:spPr>
        <p:txBody>
          <a:bodyPr anchor="b">
            <a:normAutofit/>
          </a:bodyPr>
          <a:lstStyle/>
          <a:p>
            <a:r>
              <a:rPr lang="en-US" sz="3100" dirty="0" err="1"/>
              <a:t>Wholefully</a:t>
            </a:r>
            <a:r>
              <a:rPr lang="en-US" sz="3100" dirty="0"/>
              <a:t> Team Magazine- August 31, 2023</a:t>
            </a:r>
          </a:p>
        </p:txBody>
      </p:sp>
      <p:sp>
        <p:nvSpPr>
          <p:cNvPr id="3" name="Content Placeholder 2">
            <a:extLst>
              <a:ext uri="{FF2B5EF4-FFF2-40B4-BE49-F238E27FC236}">
                <a16:creationId xmlns:a16="http://schemas.microsoft.com/office/drawing/2014/main" id="{12067F89-7605-0C5C-23F4-0BC86712DD1D}"/>
              </a:ext>
            </a:extLst>
          </p:cNvPr>
          <p:cNvSpPr>
            <a:spLocks noGrp="1"/>
          </p:cNvSpPr>
          <p:nvPr>
            <p:ph idx="1"/>
          </p:nvPr>
        </p:nvSpPr>
        <p:spPr>
          <a:xfrm>
            <a:off x="1861854" y="2125737"/>
            <a:ext cx="4834021" cy="4044463"/>
          </a:xfrm>
        </p:spPr>
        <p:txBody>
          <a:bodyPr>
            <a:normAutofit lnSpcReduction="10000"/>
          </a:bodyPr>
          <a:lstStyle/>
          <a:p>
            <a:pPr marL="0" indent="0">
              <a:buNone/>
            </a:pPr>
            <a:endParaRPr lang="en-US" dirty="0"/>
          </a:p>
          <a:p>
            <a:pPr marL="0" indent="0">
              <a:buNone/>
            </a:pPr>
            <a:r>
              <a:rPr lang="en-US" sz="3200" dirty="0"/>
              <a:t>“If you tend to put yourself at the end of your priority list, especially when that list gets long, that means you not only are neglecting yourself, but you are also neglecting everyone who relies on you.”</a:t>
            </a:r>
          </a:p>
        </p:txBody>
      </p:sp>
      <p:pic>
        <p:nvPicPr>
          <p:cNvPr id="7" name="Graphic 6" descr="Bullseye">
            <a:extLst>
              <a:ext uri="{FF2B5EF4-FFF2-40B4-BE49-F238E27FC236}">
                <a16:creationId xmlns:a16="http://schemas.microsoft.com/office/drawing/2014/main" id="{FC7B676C-3610-0386-AD4F-CCE1D417775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35473" y="1200223"/>
            <a:ext cx="4072815" cy="4072815"/>
          </a:xfrm>
          <a:prstGeom prst="rect">
            <a:avLst/>
          </a:prstGeom>
        </p:spPr>
      </p:pic>
      <p:grpSp>
        <p:nvGrpSpPr>
          <p:cNvPr id="20" name="Graphic 185">
            <a:extLst>
              <a:ext uri="{FF2B5EF4-FFF2-40B4-BE49-F238E27FC236}">
                <a16:creationId xmlns:a16="http://schemas.microsoft.com/office/drawing/2014/main" id="{0C156BF8-7FF7-440F-BE2B-417DFFE8BFA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28634" y="5987064"/>
            <a:ext cx="1054466" cy="469689"/>
            <a:chOff x="9841624" y="4115729"/>
            <a:chExt cx="602169" cy="268223"/>
          </a:xfrm>
          <a:solidFill>
            <a:schemeClr val="tx1"/>
          </a:solidFill>
        </p:grpSpPr>
        <p:sp>
          <p:nvSpPr>
            <p:cNvPr id="21" name="Freeform: Shape 20">
              <a:extLst>
                <a:ext uri="{FF2B5EF4-FFF2-40B4-BE49-F238E27FC236}">
                  <a16:creationId xmlns:a16="http://schemas.microsoft.com/office/drawing/2014/main" id="{B7067280-C3E7-4DF6-A345-B9FEF6EF8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A78365A8-666B-4417-9D3C-554E6E6B2C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3" name="Freeform: Shape 22">
              <a:extLst>
                <a:ext uri="{FF2B5EF4-FFF2-40B4-BE49-F238E27FC236}">
                  <a16:creationId xmlns:a16="http://schemas.microsoft.com/office/drawing/2014/main" id="{E71CAAFA-0A31-4308-AB9F-B1C84ABDF9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id="{96AB1D25-144D-4BB4-A45C-60B8A094F4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069F0FB4-779A-48FC-AC33-784F177C92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14602942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E5F17139-31EE-46AC-B04F-DBBD852DD6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3F36018-AF80-679C-495E-4C99400C2560}"/>
              </a:ext>
            </a:extLst>
          </p:cNvPr>
          <p:cNvSpPr>
            <a:spLocks noGrp="1"/>
          </p:cNvSpPr>
          <p:nvPr>
            <p:ph type="title"/>
          </p:nvPr>
        </p:nvSpPr>
        <p:spPr>
          <a:xfrm>
            <a:off x="838200" y="565739"/>
            <a:ext cx="10515600" cy="1124949"/>
          </a:xfrm>
        </p:spPr>
        <p:txBody>
          <a:bodyPr>
            <a:normAutofit/>
          </a:bodyPr>
          <a:lstStyle/>
          <a:p>
            <a:pPr algn="ctr"/>
            <a:r>
              <a:rPr lang="en-US" b="1" dirty="0"/>
              <a:t>Self care</a:t>
            </a:r>
          </a:p>
        </p:txBody>
      </p:sp>
      <p:grpSp>
        <p:nvGrpSpPr>
          <p:cNvPr id="34" name="Graphic 190">
            <a:extLst>
              <a:ext uri="{FF2B5EF4-FFF2-40B4-BE49-F238E27FC236}">
                <a16:creationId xmlns:a16="http://schemas.microsoft.com/office/drawing/2014/main" id="{53883AA7-7F86-41F8-A1D8-06E9886E763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136528"/>
            <a:ext cx="1291642" cy="429215"/>
            <a:chOff x="2504802" y="1755501"/>
            <a:chExt cx="1598829" cy="531293"/>
          </a:xfrm>
          <a:solidFill>
            <a:schemeClr val="tx1"/>
          </a:solidFill>
        </p:grpSpPr>
        <p:sp>
          <p:nvSpPr>
            <p:cNvPr id="35" name="Freeform: Shape 34">
              <a:extLst>
                <a:ext uri="{FF2B5EF4-FFF2-40B4-BE49-F238E27FC236}">
                  <a16:creationId xmlns:a16="http://schemas.microsoft.com/office/drawing/2014/main" id="{FC80ACB6-0FE0-4F10-998D-2E8D463750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4802" y="2113855"/>
              <a:ext cx="1598614" cy="172939"/>
            </a:xfrm>
            <a:custGeom>
              <a:avLst/>
              <a:gdLst>
                <a:gd name="connsiteX0" fmla="*/ 1248648 w 1598614"/>
                <a:gd name="connsiteY0" fmla="*/ 172939 h 172939"/>
                <a:gd name="connsiteX1" fmla="*/ 1123031 w 1598614"/>
                <a:gd name="connsiteY1" fmla="*/ 92708 h 172939"/>
                <a:gd name="connsiteX2" fmla="*/ 1024085 w 1598614"/>
                <a:gd name="connsiteY2" fmla="*/ 29469 h 172939"/>
                <a:gd name="connsiteX3" fmla="*/ 925140 w 1598614"/>
                <a:gd name="connsiteY3" fmla="*/ 92708 h 172939"/>
                <a:gd name="connsiteX4" fmla="*/ 799522 w 1598614"/>
                <a:gd name="connsiteY4" fmla="*/ 172939 h 172939"/>
                <a:gd name="connsiteX5" fmla="*/ 799522 w 1598614"/>
                <a:gd name="connsiteY5" fmla="*/ 172939 h 172939"/>
                <a:gd name="connsiteX6" fmla="*/ 673905 w 1598614"/>
                <a:gd name="connsiteY6" fmla="*/ 92708 h 172939"/>
                <a:gd name="connsiteX7" fmla="*/ 574959 w 1598614"/>
                <a:gd name="connsiteY7" fmla="*/ 29469 h 172939"/>
                <a:gd name="connsiteX8" fmla="*/ 476014 w 1598614"/>
                <a:gd name="connsiteY8" fmla="*/ 92708 h 172939"/>
                <a:gd name="connsiteX9" fmla="*/ 350396 w 1598614"/>
                <a:gd name="connsiteY9" fmla="*/ 172939 h 172939"/>
                <a:gd name="connsiteX10" fmla="*/ 224778 w 1598614"/>
                <a:gd name="connsiteY10" fmla="*/ 92708 h 172939"/>
                <a:gd name="connsiteX11" fmla="*/ 125833 w 1598614"/>
                <a:gd name="connsiteY11" fmla="*/ 29469 h 172939"/>
                <a:gd name="connsiteX12" fmla="*/ 26887 w 1598614"/>
                <a:gd name="connsiteY12" fmla="*/ 92708 h 172939"/>
                <a:gd name="connsiteX13" fmla="*/ 0 w 1598614"/>
                <a:gd name="connsiteY13" fmla="*/ 80232 h 172939"/>
                <a:gd name="connsiteX14" fmla="*/ 125618 w 1598614"/>
                <a:gd name="connsiteY14" fmla="*/ 0 h 172939"/>
                <a:gd name="connsiteX15" fmla="*/ 251235 w 1598614"/>
                <a:gd name="connsiteY15" fmla="*/ 80232 h 172939"/>
                <a:gd name="connsiteX16" fmla="*/ 350181 w 1598614"/>
                <a:gd name="connsiteY16" fmla="*/ 143471 h 172939"/>
                <a:gd name="connsiteX17" fmla="*/ 449126 w 1598614"/>
                <a:gd name="connsiteY17" fmla="*/ 80232 h 172939"/>
                <a:gd name="connsiteX18" fmla="*/ 574744 w 1598614"/>
                <a:gd name="connsiteY18" fmla="*/ 0 h 172939"/>
                <a:gd name="connsiteX19" fmla="*/ 700362 w 1598614"/>
                <a:gd name="connsiteY19" fmla="*/ 80232 h 172939"/>
                <a:gd name="connsiteX20" fmla="*/ 799307 w 1598614"/>
                <a:gd name="connsiteY20" fmla="*/ 143471 h 172939"/>
                <a:gd name="connsiteX21" fmla="*/ 799307 w 1598614"/>
                <a:gd name="connsiteY21" fmla="*/ 143471 h 172939"/>
                <a:gd name="connsiteX22" fmla="*/ 898253 w 1598614"/>
                <a:gd name="connsiteY22" fmla="*/ 80232 h 172939"/>
                <a:gd name="connsiteX23" fmla="*/ 1023870 w 1598614"/>
                <a:gd name="connsiteY23" fmla="*/ 0 h 172939"/>
                <a:gd name="connsiteX24" fmla="*/ 1149488 w 1598614"/>
                <a:gd name="connsiteY24" fmla="*/ 80232 h 172939"/>
                <a:gd name="connsiteX25" fmla="*/ 1248433 w 1598614"/>
                <a:gd name="connsiteY25" fmla="*/ 143471 h 172939"/>
                <a:gd name="connsiteX26" fmla="*/ 1347379 w 1598614"/>
                <a:gd name="connsiteY26" fmla="*/ 80232 h 172939"/>
                <a:gd name="connsiteX27" fmla="*/ 1472997 w 1598614"/>
                <a:gd name="connsiteY27" fmla="*/ 0 h 172939"/>
                <a:gd name="connsiteX28" fmla="*/ 1598614 w 1598614"/>
                <a:gd name="connsiteY28" fmla="*/ 80232 h 172939"/>
                <a:gd name="connsiteX29" fmla="*/ 1571942 w 1598614"/>
                <a:gd name="connsiteY29" fmla="*/ 92708 h 172939"/>
                <a:gd name="connsiteX30" fmla="*/ 1472997 w 1598614"/>
                <a:gd name="connsiteY30" fmla="*/ 29469 h 172939"/>
                <a:gd name="connsiteX31" fmla="*/ 1374051 w 1598614"/>
                <a:gd name="connsiteY31" fmla="*/ 92708 h 172939"/>
                <a:gd name="connsiteX32" fmla="*/ 1248648 w 1598614"/>
                <a:gd name="connsiteY32" fmla="*/ 172939 h 172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98614" h="172939">
                  <a:moveTo>
                    <a:pt x="1248648" y="172939"/>
                  </a:moveTo>
                  <a:cubicBezTo>
                    <a:pt x="1194229" y="172939"/>
                    <a:pt x="1146046" y="142180"/>
                    <a:pt x="1123031" y="92708"/>
                  </a:cubicBezTo>
                  <a:cubicBezTo>
                    <a:pt x="1104962" y="53775"/>
                    <a:pt x="1067105" y="29469"/>
                    <a:pt x="1024085" y="29469"/>
                  </a:cubicBezTo>
                  <a:cubicBezTo>
                    <a:pt x="981066" y="29469"/>
                    <a:pt x="943208" y="53775"/>
                    <a:pt x="925140" y="92708"/>
                  </a:cubicBezTo>
                  <a:cubicBezTo>
                    <a:pt x="902124" y="142180"/>
                    <a:pt x="853942" y="172939"/>
                    <a:pt x="799522" y="172939"/>
                  </a:cubicBezTo>
                  <a:cubicBezTo>
                    <a:pt x="799522" y="172939"/>
                    <a:pt x="799522" y="172939"/>
                    <a:pt x="799522" y="172939"/>
                  </a:cubicBezTo>
                  <a:cubicBezTo>
                    <a:pt x="744887" y="172939"/>
                    <a:pt x="696920" y="142180"/>
                    <a:pt x="673905" y="92708"/>
                  </a:cubicBezTo>
                  <a:cubicBezTo>
                    <a:pt x="655836" y="53775"/>
                    <a:pt x="617979" y="29469"/>
                    <a:pt x="574959" y="29469"/>
                  </a:cubicBezTo>
                  <a:cubicBezTo>
                    <a:pt x="531939" y="29469"/>
                    <a:pt x="494082" y="53775"/>
                    <a:pt x="476014" y="92708"/>
                  </a:cubicBezTo>
                  <a:cubicBezTo>
                    <a:pt x="452998" y="142180"/>
                    <a:pt x="405031" y="172939"/>
                    <a:pt x="350396" y="172939"/>
                  </a:cubicBezTo>
                  <a:cubicBezTo>
                    <a:pt x="295976" y="172939"/>
                    <a:pt x="247794" y="142180"/>
                    <a:pt x="224778" y="92708"/>
                  </a:cubicBezTo>
                  <a:cubicBezTo>
                    <a:pt x="206710" y="53775"/>
                    <a:pt x="168853" y="29469"/>
                    <a:pt x="125833" y="29469"/>
                  </a:cubicBezTo>
                  <a:cubicBezTo>
                    <a:pt x="82813" y="29469"/>
                    <a:pt x="44956" y="53775"/>
                    <a:pt x="26887" y="92708"/>
                  </a:cubicBezTo>
                  <a:lnTo>
                    <a:pt x="0" y="80232"/>
                  </a:lnTo>
                  <a:cubicBezTo>
                    <a:pt x="23016" y="30759"/>
                    <a:pt x="70983" y="0"/>
                    <a:pt x="125618" y="0"/>
                  </a:cubicBezTo>
                  <a:cubicBezTo>
                    <a:pt x="180253" y="0"/>
                    <a:pt x="228220" y="30759"/>
                    <a:pt x="251235" y="80232"/>
                  </a:cubicBezTo>
                  <a:cubicBezTo>
                    <a:pt x="269304" y="119165"/>
                    <a:pt x="307376" y="143471"/>
                    <a:pt x="350181" y="143471"/>
                  </a:cubicBezTo>
                  <a:cubicBezTo>
                    <a:pt x="393201" y="143471"/>
                    <a:pt x="431058" y="119165"/>
                    <a:pt x="449126" y="80232"/>
                  </a:cubicBezTo>
                  <a:cubicBezTo>
                    <a:pt x="472142" y="30759"/>
                    <a:pt x="520324" y="0"/>
                    <a:pt x="574744" y="0"/>
                  </a:cubicBezTo>
                  <a:cubicBezTo>
                    <a:pt x="629164" y="0"/>
                    <a:pt x="677346" y="30759"/>
                    <a:pt x="700362" y="80232"/>
                  </a:cubicBezTo>
                  <a:cubicBezTo>
                    <a:pt x="718430" y="119165"/>
                    <a:pt x="756287" y="143471"/>
                    <a:pt x="799307" y="143471"/>
                  </a:cubicBezTo>
                  <a:lnTo>
                    <a:pt x="799307" y="143471"/>
                  </a:lnTo>
                  <a:cubicBezTo>
                    <a:pt x="842327" y="143471"/>
                    <a:pt x="880184" y="119165"/>
                    <a:pt x="898253" y="80232"/>
                  </a:cubicBezTo>
                  <a:cubicBezTo>
                    <a:pt x="921268" y="30759"/>
                    <a:pt x="969235" y="0"/>
                    <a:pt x="1023870" y="0"/>
                  </a:cubicBezTo>
                  <a:cubicBezTo>
                    <a:pt x="1078505" y="0"/>
                    <a:pt x="1126472" y="30759"/>
                    <a:pt x="1149488" y="80232"/>
                  </a:cubicBezTo>
                  <a:cubicBezTo>
                    <a:pt x="1167556" y="119165"/>
                    <a:pt x="1205414" y="143471"/>
                    <a:pt x="1248433" y="143471"/>
                  </a:cubicBezTo>
                  <a:cubicBezTo>
                    <a:pt x="1291453" y="143471"/>
                    <a:pt x="1329311" y="119165"/>
                    <a:pt x="1347379" y="80232"/>
                  </a:cubicBezTo>
                  <a:cubicBezTo>
                    <a:pt x="1370394" y="30759"/>
                    <a:pt x="1418361" y="0"/>
                    <a:pt x="1472997" y="0"/>
                  </a:cubicBezTo>
                  <a:cubicBezTo>
                    <a:pt x="1527632" y="0"/>
                    <a:pt x="1575814" y="30759"/>
                    <a:pt x="1598614" y="80232"/>
                  </a:cubicBezTo>
                  <a:lnTo>
                    <a:pt x="1571942" y="92708"/>
                  </a:lnTo>
                  <a:cubicBezTo>
                    <a:pt x="1553874" y="53775"/>
                    <a:pt x="1515801" y="29469"/>
                    <a:pt x="1472997" y="29469"/>
                  </a:cubicBezTo>
                  <a:cubicBezTo>
                    <a:pt x="1429977" y="29469"/>
                    <a:pt x="1392119" y="53775"/>
                    <a:pt x="1374051" y="92708"/>
                  </a:cubicBezTo>
                  <a:cubicBezTo>
                    <a:pt x="1351251" y="142180"/>
                    <a:pt x="1303069" y="172939"/>
                    <a:pt x="1248648" y="172939"/>
                  </a:cubicBezTo>
                  <a:close/>
                </a:path>
              </a:pathLst>
            </a:custGeom>
            <a:grpFill/>
            <a:ln w="21496" cap="flat">
              <a:noFill/>
              <a:prstDash val="solid"/>
              <a:miter/>
            </a:ln>
          </p:spPr>
          <p:txBody>
            <a:bodyPr rtlCol="0" anchor="ctr"/>
            <a:lstStyle/>
            <a:p>
              <a:endParaRPr lang="en-US"/>
            </a:p>
          </p:txBody>
        </p:sp>
        <p:sp>
          <p:nvSpPr>
            <p:cNvPr id="36" name="Freeform: Shape 35">
              <a:extLst>
                <a:ext uri="{FF2B5EF4-FFF2-40B4-BE49-F238E27FC236}">
                  <a16:creationId xmlns:a16="http://schemas.microsoft.com/office/drawing/2014/main" id="{1C2903D5-FF18-4A00-8E9F-9335FCF1E4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4802" y="1755501"/>
              <a:ext cx="1598829" cy="172724"/>
            </a:xfrm>
            <a:custGeom>
              <a:avLst/>
              <a:gdLst>
                <a:gd name="connsiteX0" fmla="*/ 1248648 w 1598829"/>
                <a:gd name="connsiteY0" fmla="*/ 172724 h 172724"/>
                <a:gd name="connsiteX1" fmla="*/ 1123031 w 1598829"/>
                <a:gd name="connsiteY1" fmla="*/ 92492 h 172724"/>
                <a:gd name="connsiteX2" fmla="*/ 1024085 w 1598829"/>
                <a:gd name="connsiteY2" fmla="*/ 29253 h 172724"/>
                <a:gd name="connsiteX3" fmla="*/ 925140 w 1598829"/>
                <a:gd name="connsiteY3" fmla="*/ 92492 h 172724"/>
                <a:gd name="connsiteX4" fmla="*/ 799522 w 1598829"/>
                <a:gd name="connsiteY4" fmla="*/ 172724 h 172724"/>
                <a:gd name="connsiteX5" fmla="*/ 799522 w 1598829"/>
                <a:gd name="connsiteY5" fmla="*/ 172724 h 172724"/>
                <a:gd name="connsiteX6" fmla="*/ 673905 w 1598829"/>
                <a:gd name="connsiteY6" fmla="*/ 92492 h 172724"/>
                <a:gd name="connsiteX7" fmla="*/ 574959 w 1598829"/>
                <a:gd name="connsiteY7" fmla="*/ 29253 h 172724"/>
                <a:gd name="connsiteX8" fmla="*/ 476014 w 1598829"/>
                <a:gd name="connsiteY8" fmla="*/ 92492 h 172724"/>
                <a:gd name="connsiteX9" fmla="*/ 350396 w 1598829"/>
                <a:gd name="connsiteY9" fmla="*/ 172724 h 172724"/>
                <a:gd name="connsiteX10" fmla="*/ 224778 w 1598829"/>
                <a:gd name="connsiteY10" fmla="*/ 92492 h 172724"/>
                <a:gd name="connsiteX11" fmla="*/ 125833 w 1598829"/>
                <a:gd name="connsiteY11" fmla="*/ 29253 h 172724"/>
                <a:gd name="connsiteX12" fmla="*/ 26887 w 1598829"/>
                <a:gd name="connsiteY12" fmla="*/ 92492 h 172724"/>
                <a:gd name="connsiteX13" fmla="*/ 0 w 1598829"/>
                <a:gd name="connsiteY13" fmla="*/ 80232 h 172724"/>
                <a:gd name="connsiteX14" fmla="*/ 125618 w 1598829"/>
                <a:gd name="connsiteY14" fmla="*/ 0 h 172724"/>
                <a:gd name="connsiteX15" fmla="*/ 251235 w 1598829"/>
                <a:gd name="connsiteY15" fmla="*/ 80232 h 172724"/>
                <a:gd name="connsiteX16" fmla="*/ 350181 w 1598829"/>
                <a:gd name="connsiteY16" fmla="*/ 143471 h 172724"/>
                <a:gd name="connsiteX17" fmla="*/ 449126 w 1598829"/>
                <a:gd name="connsiteY17" fmla="*/ 80232 h 172724"/>
                <a:gd name="connsiteX18" fmla="*/ 574744 w 1598829"/>
                <a:gd name="connsiteY18" fmla="*/ 0 h 172724"/>
                <a:gd name="connsiteX19" fmla="*/ 700362 w 1598829"/>
                <a:gd name="connsiteY19" fmla="*/ 80232 h 172724"/>
                <a:gd name="connsiteX20" fmla="*/ 799307 w 1598829"/>
                <a:gd name="connsiteY20" fmla="*/ 143471 h 172724"/>
                <a:gd name="connsiteX21" fmla="*/ 799307 w 1598829"/>
                <a:gd name="connsiteY21" fmla="*/ 143471 h 172724"/>
                <a:gd name="connsiteX22" fmla="*/ 898253 w 1598829"/>
                <a:gd name="connsiteY22" fmla="*/ 80232 h 172724"/>
                <a:gd name="connsiteX23" fmla="*/ 1024085 w 1598829"/>
                <a:gd name="connsiteY23" fmla="*/ 0 h 172724"/>
                <a:gd name="connsiteX24" fmla="*/ 1149703 w 1598829"/>
                <a:gd name="connsiteY24" fmla="*/ 80232 h 172724"/>
                <a:gd name="connsiteX25" fmla="*/ 1248648 w 1598829"/>
                <a:gd name="connsiteY25" fmla="*/ 143471 h 172724"/>
                <a:gd name="connsiteX26" fmla="*/ 1347594 w 1598829"/>
                <a:gd name="connsiteY26" fmla="*/ 80232 h 172724"/>
                <a:gd name="connsiteX27" fmla="*/ 1473212 w 1598829"/>
                <a:gd name="connsiteY27" fmla="*/ 0 h 172724"/>
                <a:gd name="connsiteX28" fmla="*/ 1598829 w 1598829"/>
                <a:gd name="connsiteY28" fmla="*/ 80232 h 172724"/>
                <a:gd name="connsiteX29" fmla="*/ 1572157 w 1598829"/>
                <a:gd name="connsiteY29" fmla="*/ 92492 h 172724"/>
                <a:gd name="connsiteX30" fmla="*/ 1473212 w 1598829"/>
                <a:gd name="connsiteY30" fmla="*/ 29253 h 172724"/>
                <a:gd name="connsiteX31" fmla="*/ 1374266 w 1598829"/>
                <a:gd name="connsiteY31" fmla="*/ 92492 h 172724"/>
                <a:gd name="connsiteX32" fmla="*/ 1248648 w 1598829"/>
                <a:gd name="connsiteY32" fmla="*/ 172724 h 172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98829" h="172724">
                  <a:moveTo>
                    <a:pt x="1248648" y="172724"/>
                  </a:moveTo>
                  <a:cubicBezTo>
                    <a:pt x="1194229" y="172724"/>
                    <a:pt x="1146046" y="141965"/>
                    <a:pt x="1123031" y="92492"/>
                  </a:cubicBezTo>
                  <a:cubicBezTo>
                    <a:pt x="1104962" y="53560"/>
                    <a:pt x="1067105" y="29253"/>
                    <a:pt x="1024085" y="29253"/>
                  </a:cubicBezTo>
                  <a:cubicBezTo>
                    <a:pt x="981066" y="29253"/>
                    <a:pt x="943208" y="53560"/>
                    <a:pt x="925140" y="92492"/>
                  </a:cubicBezTo>
                  <a:cubicBezTo>
                    <a:pt x="902124" y="141965"/>
                    <a:pt x="853942" y="172724"/>
                    <a:pt x="799522" y="172724"/>
                  </a:cubicBezTo>
                  <a:cubicBezTo>
                    <a:pt x="799522" y="172724"/>
                    <a:pt x="799522" y="172724"/>
                    <a:pt x="799522" y="172724"/>
                  </a:cubicBezTo>
                  <a:cubicBezTo>
                    <a:pt x="744887" y="172724"/>
                    <a:pt x="696920" y="141965"/>
                    <a:pt x="673905" y="92492"/>
                  </a:cubicBezTo>
                  <a:cubicBezTo>
                    <a:pt x="655836" y="53560"/>
                    <a:pt x="617979" y="29253"/>
                    <a:pt x="574959" y="29253"/>
                  </a:cubicBezTo>
                  <a:cubicBezTo>
                    <a:pt x="531939" y="29253"/>
                    <a:pt x="494082" y="53560"/>
                    <a:pt x="476014" y="92492"/>
                  </a:cubicBezTo>
                  <a:cubicBezTo>
                    <a:pt x="452998" y="141965"/>
                    <a:pt x="405031" y="172724"/>
                    <a:pt x="350396" y="172724"/>
                  </a:cubicBezTo>
                  <a:cubicBezTo>
                    <a:pt x="295976" y="172724"/>
                    <a:pt x="247794" y="141965"/>
                    <a:pt x="224778" y="92492"/>
                  </a:cubicBezTo>
                  <a:cubicBezTo>
                    <a:pt x="206710" y="53560"/>
                    <a:pt x="168853" y="29253"/>
                    <a:pt x="125833" y="29253"/>
                  </a:cubicBezTo>
                  <a:cubicBezTo>
                    <a:pt x="82813" y="29253"/>
                    <a:pt x="44956" y="53560"/>
                    <a:pt x="26887" y="92492"/>
                  </a:cubicBezTo>
                  <a:lnTo>
                    <a:pt x="0" y="80232"/>
                  </a:lnTo>
                  <a:cubicBezTo>
                    <a:pt x="23016" y="30759"/>
                    <a:pt x="70983" y="0"/>
                    <a:pt x="125618" y="0"/>
                  </a:cubicBezTo>
                  <a:cubicBezTo>
                    <a:pt x="180253" y="0"/>
                    <a:pt x="228220" y="30759"/>
                    <a:pt x="251235" y="80232"/>
                  </a:cubicBezTo>
                  <a:cubicBezTo>
                    <a:pt x="269304" y="119165"/>
                    <a:pt x="307376" y="143471"/>
                    <a:pt x="350181" y="143471"/>
                  </a:cubicBezTo>
                  <a:cubicBezTo>
                    <a:pt x="393201" y="143471"/>
                    <a:pt x="431058" y="119165"/>
                    <a:pt x="449126" y="80232"/>
                  </a:cubicBezTo>
                  <a:cubicBezTo>
                    <a:pt x="472142" y="30759"/>
                    <a:pt x="520324" y="0"/>
                    <a:pt x="574744" y="0"/>
                  </a:cubicBezTo>
                  <a:cubicBezTo>
                    <a:pt x="629164" y="0"/>
                    <a:pt x="677346" y="30759"/>
                    <a:pt x="700362" y="80232"/>
                  </a:cubicBezTo>
                  <a:cubicBezTo>
                    <a:pt x="718430" y="119165"/>
                    <a:pt x="756287" y="143471"/>
                    <a:pt x="799307" y="143471"/>
                  </a:cubicBezTo>
                  <a:lnTo>
                    <a:pt x="799307" y="143471"/>
                  </a:lnTo>
                  <a:cubicBezTo>
                    <a:pt x="842327" y="143471"/>
                    <a:pt x="880184" y="119165"/>
                    <a:pt x="898253" y="80232"/>
                  </a:cubicBezTo>
                  <a:cubicBezTo>
                    <a:pt x="921483" y="30759"/>
                    <a:pt x="969450" y="0"/>
                    <a:pt x="1024085" y="0"/>
                  </a:cubicBezTo>
                  <a:cubicBezTo>
                    <a:pt x="1078720" y="0"/>
                    <a:pt x="1126688" y="30759"/>
                    <a:pt x="1149703" y="80232"/>
                  </a:cubicBezTo>
                  <a:cubicBezTo>
                    <a:pt x="1167771" y="119165"/>
                    <a:pt x="1205629" y="143471"/>
                    <a:pt x="1248648" y="143471"/>
                  </a:cubicBezTo>
                  <a:cubicBezTo>
                    <a:pt x="1291668" y="143471"/>
                    <a:pt x="1329526" y="119165"/>
                    <a:pt x="1347594" y="80232"/>
                  </a:cubicBezTo>
                  <a:cubicBezTo>
                    <a:pt x="1370610" y="30759"/>
                    <a:pt x="1418792" y="0"/>
                    <a:pt x="1473212" y="0"/>
                  </a:cubicBezTo>
                  <a:cubicBezTo>
                    <a:pt x="1527847" y="0"/>
                    <a:pt x="1576029" y="30759"/>
                    <a:pt x="1598829" y="80232"/>
                  </a:cubicBezTo>
                  <a:lnTo>
                    <a:pt x="1572157" y="92492"/>
                  </a:lnTo>
                  <a:cubicBezTo>
                    <a:pt x="1554089" y="53560"/>
                    <a:pt x="1516016" y="29253"/>
                    <a:pt x="1473212" y="29253"/>
                  </a:cubicBezTo>
                  <a:cubicBezTo>
                    <a:pt x="1430192" y="29253"/>
                    <a:pt x="1392335" y="53560"/>
                    <a:pt x="1374266" y="92492"/>
                  </a:cubicBezTo>
                  <a:cubicBezTo>
                    <a:pt x="1351251" y="141965"/>
                    <a:pt x="1303069" y="172724"/>
                    <a:pt x="1248648" y="172724"/>
                  </a:cubicBezTo>
                  <a:close/>
                </a:path>
              </a:pathLst>
            </a:custGeom>
            <a:grpFill/>
            <a:ln w="21496" cap="flat">
              <a:noFill/>
              <a:prstDash val="solid"/>
              <a:miter/>
            </a:ln>
          </p:spPr>
          <p:txBody>
            <a:bodyPr rtlCol="0" anchor="ctr"/>
            <a:lstStyle/>
            <a:p>
              <a:endParaRPr lang="en-US"/>
            </a:p>
          </p:txBody>
        </p:sp>
      </p:grpSp>
      <p:sp>
        <p:nvSpPr>
          <p:cNvPr id="38" name="Graphic 212">
            <a:extLst>
              <a:ext uri="{FF2B5EF4-FFF2-40B4-BE49-F238E27FC236}">
                <a16:creationId xmlns:a16="http://schemas.microsoft.com/office/drawing/2014/main" id="{DBBB6517-AFD0-4A58-8B37-F17AB812D2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4904" y="5539746"/>
            <a:ext cx="705479" cy="705479"/>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40" name="Graphic 212">
            <a:extLst>
              <a:ext uri="{FF2B5EF4-FFF2-40B4-BE49-F238E27FC236}">
                <a16:creationId xmlns:a16="http://schemas.microsoft.com/office/drawing/2014/main" id="{3E39FCFD-033D-4043-95D9-7FAAAA8E05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4904" y="5539746"/>
            <a:ext cx="705479" cy="705479"/>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1">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5" name="Content Placeholder 4">
            <a:extLst>
              <a:ext uri="{FF2B5EF4-FFF2-40B4-BE49-F238E27FC236}">
                <a16:creationId xmlns:a16="http://schemas.microsoft.com/office/drawing/2014/main" id="{03EDD959-643B-F931-6A1D-E4A3EEE987D5}"/>
              </a:ext>
            </a:extLst>
          </p:cNvPr>
          <p:cNvSpPr>
            <a:spLocks/>
          </p:cNvSpPr>
          <p:nvPr/>
        </p:nvSpPr>
        <p:spPr>
          <a:xfrm>
            <a:off x="838200" y="1825625"/>
            <a:ext cx="10515600" cy="4351338"/>
          </a:xfrm>
          <a:prstGeom prst="rect">
            <a:avLst/>
          </a:prstGeom>
        </p:spPr>
        <p:txBody>
          <a:bodyPr/>
          <a:lstStyle/>
          <a:p>
            <a:endParaRPr lang="en-US" dirty="0"/>
          </a:p>
        </p:txBody>
      </p:sp>
      <p:graphicFrame>
        <p:nvGraphicFramePr>
          <p:cNvPr id="6" name="Content Placeholder 3">
            <a:extLst>
              <a:ext uri="{FF2B5EF4-FFF2-40B4-BE49-F238E27FC236}">
                <a16:creationId xmlns:a16="http://schemas.microsoft.com/office/drawing/2014/main" id="{244EC836-EADB-B5A6-3365-14D10209D4FB}"/>
              </a:ext>
            </a:extLst>
          </p:cNvPr>
          <p:cNvGraphicFramePr>
            <a:graphicFrameLocks/>
          </p:cNvGraphicFramePr>
          <p:nvPr>
            <p:extLst>
              <p:ext uri="{D42A27DB-BD31-4B8C-83A1-F6EECF244321}">
                <p14:modId xmlns:p14="http://schemas.microsoft.com/office/powerpoint/2010/main" val="897636240"/>
              </p:ext>
            </p:extLst>
          </p:nvPr>
        </p:nvGraphicFramePr>
        <p:xfrm>
          <a:off x="60112" y="1690688"/>
          <a:ext cx="12131889" cy="5167311"/>
        </p:xfrm>
        <a:graphic>
          <a:graphicData uri="http://schemas.openxmlformats.org/drawingml/2006/table">
            <a:tbl>
              <a:tblPr firstRow="1" bandRow="1">
                <a:tableStyleId>{5C22544A-7EE6-4342-B048-85BDC9FD1C3A}</a:tableStyleId>
              </a:tblPr>
              <a:tblGrid>
                <a:gridCol w="4043963">
                  <a:extLst>
                    <a:ext uri="{9D8B030D-6E8A-4147-A177-3AD203B41FA5}">
                      <a16:colId xmlns:a16="http://schemas.microsoft.com/office/drawing/2014/main" val="719074916"/>
                    </a:ext>
                  </a:extLst>
                </a:gridCol>
                <a:gridCol w="4043963">
                  <a:extLst>
                    <a:ext uri="{9D8B030D-6E8A-4147-A177-3AD203B41FA5}">
                      <a16:colId xmlns:a16="http://schemas.microsoft.com/office/drawing/2014/main" val="3673694375"/>
                    </a:ext>
                  </a:extLst>
                </a:gridCol>
                <a:gridCol w="4043963">
                  <a:extLst>
                    <a:ext uri="{9D8B030D-6E8A-4147-A177-3AD203B41FA5}">
                      <a16:colId xmlns:a16="http://schemas.microsoft.com/office/drawing/2014/main" val="3151373668"/>
                    </a:ext>
                  </a:extLst>
                </a:gridCol>
              </a:tblGrid>
              <a:tr h="1722437">
                <a:tc>
                  <a:txBody>
                    <a:bodyPr/>
                    <a:lstStyle/>
                    <a:p>
                      <a:endParaRPr lang="en-US" dirty="0"/>
                    </a:p>
                    <a:p>
                      <a:endParaRPr lang="en-US" dirty="0"/>
                    </a:p>
                    <a:p>
                      <a:endParaRPr lang="en-US" dirty="0"/>
                    </a:p>
                    <a:p>
                      <a:endParaRPr lang="en-US" dirty="0"/>
                    </a:p>
                    <a:p>
                      <a:endParaRPr lang="en-US" dirty="0"/>
                    </a:p>
                  </a:txBody>
                  <a:tcPr/>
                </a:tc>
                <a:tc>
                  <a:txBody>
                    <a:bodyPr/>
                    <a:lstStyle/>
                    <a:p>
                      <a:endParaRPr lang="en-US" dirty="0"/>
                    </a:p>
                    <a:p>
                      <a:endParaRPr lang="en-US" dirty="0"/>
                    </a:p>
                    <a:p>
                      <a:endParaRPr lang="en-US" dirty="0"/>
                    </a:p>
                  </a:txBody>
                  <a:tcPr/>
                </a:tc>
                <a:tc>
                  <a:txBody>
                    <a:bodyPr/>
                    <a:lstStyle/>
                    <a:p>
                      <a:endParaRPr lang="en-US" dirty="0"/>
                    </a:p>
                    <a:p>
                      <a:endParaRPr lang="en-US" dirty="0"/>
                    </a:p>
                  </a:txBody>
                  <a:tcPr/>
                </a:tc>
                <a:extLst>
                  <a:ext uri="{0D108BD9-81ED-4DB2-BD59-A6C34878D82A}">
                    <a16:rowId xmlns:a16="http://schemas.microsoft.com/office/drawing/2014/main" val="1681107689"/>
                  </a:ext>
                </a:extLst>
              </a:tr>
              <a:tr h="1722437">
                <a:tc>
                  <a:txBody>
                    <a:bodyPr/>
                    <a:lstStyle/>
                    <a:p>
                      <a:endParaRPr lang="en-US" dirty="0"/>
                    </a:p>
                    <a:p>
                      <a:endParaRPr lang="en-US" dirty="0"/>
                    </a:p>
                    <a:p>
                      <a:endParaRPr lang="en-US" dirty="0"/>
                    </a:p>
                    <a:p>
                      <a:endParaRPr lang="en-US" dirty="0"/>
                    </a:p>
                    <a:p>
                      <a:endParaRPr lang="en-US" dirty="0"/>
                    </a:p>
                  </a:txBody>
                  <a:tcPr/>
                </a:tc>
                <a:tc>
                  <a:txBody>
                    <a:bodyPr/>
                    <a:lstStyle/>
                    <a:p>
                      <a:endParaRPr lang="en-US" dirty="0"/>
                    </a:p>
                    <a:p>
                      <a:endParaRPr lang="en-US" dirty="0"/>
                    </a:p>
                  </a:txBody>
                  <a:tcPr/>
                </a:tc>
                <a:tc>
                  <a:txBody>
                    <a:bodyPr/>
                    <a:lstStyle/>
                    <a:p>
                      <a:endParaRPr lang="en-US" dirty="0"/>
                    </a:p>
                  </a:txBody>
                  <a:tcPr/>
                </a:tc>
                <a:extLst>
                  <a:ext uri="{0D108BD9-81ED-4DB2-BD59-A6C34878D82A}">
                    <a16:rowId xmlns:a16="http://schemas.microsoft.com/office/drawing/2014/main" val="1960513789"/>
                  </a:ext>
                </a:extLst>
              </a:tr>
              <a:tr h="1722437">
                <a:tc>
                  <a:txBody>
                    <a:bodyPr/>
                    <a:lstStyle/>
                    <a:p>
                      <a:endParaRPr lang="en-US" dirty="0"/>
                    </a:p>
                    <a:p>
                      <a:endParaRPr lang="en-US" dirty="0"/>
                    </a:p>
                    <a:p>
                      <a:endParaRPr lang="en-US" dirty="0"/>
                    </a:p>
                    <a:p>
                      <a:endParaRPr lang="en-US" dirty="0"/>
                    </a:p>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957853625"/>
                  </a:ext>
                </a:extLst>
              </a:tr>
            </a:tbl>
          </a:graphicData>
        </a:graphic>
      </p:graphicFrame>
      <p:pic>
        <p:nvPicPr>
          <p:cNvPr id="8" name="Picture 7" descr="Black Runner Exercise Fitness African ...">
            <a:extLst>
              <a:ext uri="{FF2B5EF4-FFF2-40B4-BE49-F238E27FC236}">
                <a16:creationId xmlns:a16="http://schemas.microsoft.com/office/drawing/2014/main" id="{30B4CD57-6985-0E02-16E2-860F8867224A}"/>
              </a:ext>
            </a:extLst>
          </p:cNvPr>
          <p:cNvPicPr>
            <a:picLocks noChangeAspect="1"/>
          </p:cNvPicPr>
          <p:nvPr/>
        </p:nvPicPr>
        <p:blipFill rotWithShape="1">
          <a:blip r:embed="rId2">
            <a:extLst>
              <a:ext uri="{28A0092B-C50C-407E-A947-70E740481C1C}">
                <a14:useLocalDpi xmlns:a14="http://schemas.microsoft.com/office/drawing/2010/main" val="0"/>
              </a:ext>
            </a:extLst>
          </a:blip>
          <a:srcRect l="48944" t="1606" r="-2076"/>
          <a:stretch/>
        </p:blipFill>
        <p:spPr bwMode="auto">
          <a:xfrm>
            <a:off x="109766" y="1719958"/>
            <a:ext cx="1295591" cy="1594931"/>
          </a:xfrm>
          <a:prstGeom prst="rect">
            <a:avLst/>
          </a:prstGeom>
          <a:noFill/>
          <a:ln>
            <a:noFill/>
          </a:ln>
          <a:extLst>
            <a:ext uri="{53640926-AAD7-44D8-BBD7-CCE9431645EC}">
              <a14:shadowObscured xmlns:a14="http://schemas.microsoft.com/office/drawing/2010/main"/>
            </a:ext>
          </a:extLst>
        </p:spPr>
      </p:pic>
      <p:sp>
        <p:nvSpPr>
          <p:cNvPr id="10" name="TextBox 9">
            <a:extLst>
              <a:ext uri="{FF2B5EF4-FFF2-40B4-BE49-F238E27FC236}">
                <a16:creationId xmlns:a16="http://schemas.microsoft.com/office/drawing/2014/main" id="{02E70C24-8C27-7077-50B9-41C8E17D5624}"/>
              </a:ext>
            </a:extLst>
          </p:cNvPr>
          <p:cNvSpPr txBox="1"/>
          <p:nvPr/>
        </p:nvSpPr>
        <p:spPr>
          <a:xfrm>
            <a:off x="1405358" y="2129077"/>
            <a:ext cx="2579133" cy="954107"/>
          </a:xfrm>
          <a:prstGeom prst="rect">
            <a:avLst/>
          </a:prstGeom>
          <a:noFill/>
        </p:spPr>
        <p:txBody>
          <a:bodyPr wrap="square" rtlCol="0">
            <a:spAutoFit/>
          </a:bodyPr>
          <a:lstStyle/>
          <a:p>
            <a:pPr defTabSz="841248">
              <a:spcAft>
                <a:spcPts val="600"/>
              </a:spcAft>
            </a:pPr>
            <a:r>
              <a:rPr lang="en-US" sz="2800" kern="1200" dirty="0">
                <a:solidFill>
                  <a:schemeClr val="tx1"/>
                </a:solidFill>
                <a:latin typeface="+mn-lt"/>
                <a:ea typeface="+mn-ea"/>
                <a:cs typeface="+mn-cs"/>
              </a:rPr>
              <a:t>Goal/Purpose for Life</a:t>
            </a:r>
            <a:endParaRPr lang="en-US" sz="2800" dirty="0"/>
          </a:p>
        </p:txBody>
      </p:sp>
      <p:pic>
        <p:nvPicPr>
          <p:cNvPr id="11" name="Picture 10" descr="Sleeping Black And White Clipart Images ...">
            <a:extLst>
              <a:ext uri="{FF2B5EF4-FFF2-40B4-BE49-F238E27FC236}">
                <a16:creationId xmlns:a16="http://schemas.microsoft.com/office/drawing/2014/main" id="{747EF915-94BE-0480-5132-7FF8332945E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216178" y="1864152"/>
            <a:ext cx="1438327" cy="1438327"/>
          </a:xfrm>
          <a:prstGeom prst="rect">
            <a:avLst/>
          </a:prstGeom>
          <a:noFill/>
          <a:ln>
            <a:noFill/>
          </a:ln>
        </p:spPr>
      </p:pic>
      <p:sp>
        <p:nvSpPr>
          <p:cNvPr id="12" name="TextBox 11">
            <a:extLst>
              <a:ext uri="{FF2B5EF4-FFF2-40B4-BE49-F238E27FC236}">
                <a16:creationId xmlns:a16="http://schemas.microsoft.com/office/drawing/2014/main" id="{E88E2CA1-C862-A435-4B75-1CF342279AC9}"/>
              </a:ext>
            </a:extLst>
          </p:cNvPr>
          <p:cNvSpPr txBox="1"/>
          <p:nvPr/>
        </p:nvSpPr>
        <p:spPr>
          <a:xfrm>
            <a:off x="5643874" y="2346028"/>
            <a:ext cx="2159029" cy="523220"/>
          </a:xfrm>
          <a:prstGeom prst="rect">
            <a:avLst/>
          </a:prstGeom>
          <a:noFill/>
        </p:spPr>
        <p:txBody>
          <a:bodyPr wrap="square" rtlCol="0">
            <a:spAutoFit/>
          </a:bodyPr>
          <a:lstStyle/>
          <a:p>
            <a:pPr defTabSz="841248">
              <a:spcAft>
                <a:spcPts val="600"/>
              </a:spcAft>
            </a:pPr>
            <a:r>
              <a:rPr lang="en-US" sz="2800" kern="1200" dirty="0">
                <a:solidFill>
                  <a:schemeClr val="tx1"/>
                </a:solidFill>
                <a:latin typeface="+mn-lt"/>
                <a:ea typeface="+mn-ea"/>
                <a:cs typeface="+mn-cs"/>
              </a:rPr>
              <a:t>Sleep</a:t>
            </a:r>
            <a:endParaRPr lang="en-US" sz="2800" dirty="0"/>
          </a:p>
        </p:txBody>
      </p:sp>
      <p:pic>
        <p:nvPicPr>
          <p:cNvPr id="13" name="Picture 12" descr="Black child eating Vectors ...">
            <a:extLst>
              <a:ext uri="{FF2B5EF4-FFF2-40B4-BE49-F238E27FC236}">
                <a16:creationId xmlns:a16="http://schemas.microsoft.com/office/drawing/2014/main" id="{22CC57BC-30FB-50F4-A9FB-9FA8BA1AADC6}"/>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200119" y="1864153"/>
            <a:ext cx="1810183" cy="1609930"/>
          </a:xfrm>
          <a:prstGeom prst="rect">
            <a:avLst/>
          </a:prstGeom>
          <a:noFill/>
          <a:ln>
            <a:noFill/>
          </a:ln>
        </p:spPr>
      </p:pic>
      <p:sp>
        <p:nvSpPr>
          <p:cNvPr id="14" name="TextBox 13">
            <a:extLst>
              <a:ext uri="{FF2B5EF4-FFF2-40B4-BE49-F238E27FC236}">
                <a16:creationId xmlns:a16="http://schemas.microsoft.com/office/drawing/2014/main" id="{FDD148E3-4F3C-4470-9E75-4E759A9C72B8}"/>
              </a:ext>
            </a:extLst>
          </p:cNvPr>
          <p:cNvSpPr txBox="1"/>
          <p:nvPr/>
        </p:nvSpPr>
        <p:spPr>
          <a:xfrm>
            <a:off x="10010303" y="2380524"/>
            <a:ext cx="1910080" cy="523220"/>
          </a:xfrm>
          <a:prstGeom prst="rect">
            <a:avLst/>
          </a:prstGeom>
          <a:noFill/>
        </p:spPr>
        <p:txBody>
          <a:bodyPr wrap="square" rtlCol="0">
            <a:spAutoFit/>
          </a:bodyPr>
          <a:lstStyle/>
          <a:p>
            <a:pPr defTabSz="841248">
              <a:spcAft>
                <a:spcPts val="600"/>
              </a:spcAft>
            </a:pPr>
            <a:r>
              <a:rPr lang="en-US" sz="2800" kern="1200" dirty="0">
                <a:solidFill>
                  <a:schemeClr val="tx1"/>
                </a:solidFill>
                <a:latin typeface="+mn-lt"/>
                <a:ea typeface="+mn-ea"/>
                <a:cs typeface="+mn-cs"/>
              </a:rPr>
              <a:t>Eat Healthy</a:t>
            </a:r>
            <a:endParaRPr lang="en-US" sz="2800" dirty="0"/>
          </a:p>
        </p:txBody>
      </p:sp>
      <p:pic>
        <p:nvPicPr>
          <p:cNvPr id="16" name="Picture 15" descr="health benefits of regular exercise ...">
            <a:extLst>
              <a:ext uri="{FF2B5EF4-FFF2-40B4-BE49-F238E27FC236}">
                <a16:creationId xmlns:a16="http://schemas.microsoft.com/office/drawing/2014/main" id="{328D54EF-6A46-6757-4B09-D944F8A68032}"/>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1514" y="3674257"/>
            <a:ext cx="2115539" cy="1405154"/>
          </a:xfrm>
          <a:prstGeom prst="rect">
            <a:avLst/>
          </a:prstGeom>
          <a:noFill/>
          <a:ln>
            <a:noFill/>
          </a:ln>
        </p:spPr>
      </p:pic>
      <p:sp>
        <p:nvSpPr>
          <p:cNvPr id="18" name="TextBox 17">
            <a:extLst>
              <a:ext uri="{FF2B5EF4-FFF2-40B4-BE49-F238E27FC236}">
                <a16:creationId xmlns:a16="http://schemas.microsoft.com/office/drawing/2014/main" id="{94698BE5-3C69-EE72-38B4-9BE5D358047F}"/>
              </a:ext>
            </a:extLst>
          </p:cNvPr>
          <p:cNvSpPr txBox="1"/>
          <p:nvPr/>
        </p:nvSpPr>
        <p:spPr>
          <a:xfrm>
            <a:off x="2127054" y="4001294"/>
            <a:ext cx="1648170" cy="523220"/>
          </a:xfrm>
          <a:prstGeom prst="rect">
            <a:avLst/>
          </a:prstGeom>
          <a:noFill/>
        </p:spPr>
        <p:txBody>
          <a:bodyPr wrap="square" rtlCol="0">
            <a:spAutoFit/>
          </a:bodyPr>
          <a:lstStyle/>
          <a:p>
            <a:pPr defTabSz="841248">
              <a:spcAft>
                <a:spcPts val="600"/>
              </a:spcAft>
            </a:pPr>
            <a:r>
              <a:rPr lang="en-US" sz="2800" kern="1200" dirty="0">
                <a:solidFill>
                  <a:schemeClr val="tx1"/>
                </a:solidFill>
                <a:latin typeface="+mn-lt"/>
                <a:ea typeface="+mn-ea"/>
                <a:cs typeface="+mn-cs"/>
              </a:rPr>
              <a:t>Exercise</a:t>
            </a:r>
            <a:endParaRPr lang="en-US" sz="2800" dirty="0"/>
          </a:p>
        </p:txBody>
      </p:sp>
      <p:pic>
        <p:nvPicPr>
          <p:cNvPr id="19" name="Picture 18" descr="Supporting Our Black/African-American ...">
            <a:extLst>
              <a:ext uri="{FF2B5EF4-FFF2-40B4-BE49-F238E27FC236}">
                <a16:creationId xmlns:a16="http://schemas.microsoft.com/office/drawing/2014/main" id="{DB81D28B-2656-17A8-E9CC-1724D21EC14B}"/>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138643" y="3409209"/>
            <a:ext cx="1648169" cy="1648169"/>
          </a:xfrm>
          <a:prstGeom prst="rect">
            <a:avLst/>
          </a:prstGeom>
          <a:noFill/>
          <a:ln>
            <a:noFill/>
          </a:ln>
        </p:spPr>
      </p:pic>
      <p:sp>
        <p:nvSpPr>
          <p:cNvPr id="20" name="TextBox 19">
            <a:extLst>
              <a:ext uri="{FF2B5EF4-FFF2-40B4-BE49-F238E27FC236}">
                <a16:creationId xmlns:a16="http://schemas.microsoft.com/office/drawing/2014/main" id="{911F9F80-4B54-CB84-9138-7BC13C5F9D63}"/>
              </a:ext>
            </a:extLst>
          </p:cNvPr>
          <p:cNvSpPr txBox="1"/>
          <p:nvPr/>
        </p:nvSpPr>
        <p:spPr>
          <a:xfrm>
            <a:off x="6070210" y="3755303"/>
            <a:ext cx="2159029" cy="954107"/>
          </a:xfrm>
          <a:prstGeom prst="rect">
            <a:avLst/>
          </a:prstGeom>
          <a:noFill/>
        </p:spPr>
        <p:txBody>
          <a:bodyPr wrap="square" rtlCol="0">
            <a:spAutoFit/>
          </a:bodyPr>
          <a:lstStyle/>
          <a:p>
            <a:pPr defTabSz="841248">
              <a:spcAft>
                <a:spcPts val="600"/>
              </a:spcAft>
            </a:pPr>
            <a:r>
              <a:rPr lang="en-US" sz="2800" kern="1200" dirty="0">
                <a:solidFill>
                  <a:schemeClr val="tx1"/>
                </a:solidFill>
                <a:latin typeface="+mn-lt"/>
                <a:ea typeface="+mn-ea"/>
                <a:cs typeface="+mn-cs"/>
              </a:rPr>
              <a:t>Social Interaction</a:t>
            </a:r>
            <a:endParaRPr lang="en-US" sz="2800" dirty="0"/>
          </a:p>
        </p:txBody>
      </p:sp>
      <p:pic>
        <p:nvPicPr>
          <p:cNvPr id="22" name="Picture 21" descr="Dark Skin Praying Hands - Style A ...">
            <a:extLst>
              <a:ext uri="{FF2B5EF4-FFF2-40B4-BE49-F238E27FC236}">
                <a16:creationId xmlns:a16="http://schemas.microsoft.com/office/drawing/2014/main" id="{92BE5801-3499-AF53-24CD-34D55DFCDEEC}"/>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8270429" y="3548848"/>
            <a:ext cx="1345059" cy="1530563"/>
          </a:xfrm>
          <a:prstGeom prst="rect">
            <a:avLst/>
          </a:prstGeom>
          <a:noFill/>
          <a:ln>
            <a:noFill/>
          </a:ln>
        </p:spPr>
      </p:pic>
      <p:sp>
        <p:nvSpPr>
          <p:cNvPr id="23" name="TextBox 22">
            <a:extLst>
              <a:ext uri="{FF2B5EF4-FFF2-40B4-BE49-F238E27FC236}">
                <a16:creationId xmlns:a16="http://schemas.microsoft.com/office/drawing/2014/main" id="{3F76B582-106A-2B22-599A-D4B5177A9CA2}"/>
              </a:ext>
            </a:extLst>
          </p:cNvPr>
          <p:cNvSpPr txBox="1"/>
          <p:nvPr/>
        </p:nvSpPr>
        <p:spPr>
          <a:xfrm>
            <a:off x="10010301" y="4028688"/>
            <a:ext cx="1910081" cy="523220"/>
          </a:xfrm>
          <a:prstGeom prst="rect">
            <a:avLst/>
          </a:prstGeom>
          <a:noFill/>
        </p:spPr>
        <p:txBody>
          <a:bodyPr wrap="square" rtlCol="0">
            <a:spAutoFit/>
          </a:bodyPr>
          <a:lstStyle/>
          <a:p>
            <a:pPr defTabSz="841248">
              <a:spcAft>
                <a:spcPts val="600"/>
              </a:spcAft>
            </a:pPr>
            <a:r>
              <a:rPr lang="en-US" sz="2800" kern="1200" dirty="0">
                <a:solidFill>
                  <a:schemeClr val="tx1"/>
                </a:solidFill>
                <a:latin typeface="+mn-lt"/>
                <a:ea typeface="+mn-ea"/>
                <a:cs typeface="+mn-cs"/>
              </a:rPr>
              <a:t>Spiritual</a:t>
            </a:r>
            <a:endParaRPr lang="en-US" sz="2800" dirty="0"/>
          </a:p>
        </p:txBody>
      </p:sp>
      <p:pic>
        <p:nvPicPr>
          <p:cNvPr id="24" name="Picture 23" descr="African American Man Thinking Pictures">
            <a:extLst>
              <a:ext uri="{FF2B5EF4-FFF2-40B4-BE49-F238E27FC236}">
                <a16:creationId xmlns:a16="http://schemas.microsoft.com/office/drawing/2014/main" id="{3F70F10E-A583-3505-E394-B6741970868F}"/>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4138643" y="5223968"/>
            <a:ext cx="1948189" cy="1293513"/>
          </a:xfrm>
          <a:prstGeom prst="rect">
            <a:avLst/>
          </a:prstGeom>
          <a:noFill/>
          <a:ln>
            <a:noFill/>
          </a:ln>
        </p:spPr>
      </p:pic>
      <p:sp>
        <p:nvSpPr>
          <p:cNvPr id="27" name="TextBox 26">
            <a:extLst>
              <a:ext uri="{FF2B5EF4-FFF2-40B4-BE49-F238E27FC236}">
                <a16:creationId xmlns:a16="http://schemas.microsoft.com/office/drawing/2014/main" id="{501A0361-5450-8D81-1140-52768467D89F}"/>
              </a:ext>
            </a:extLst>
          </p:cNvPr>
          <p:cNvSpPr txBox="1"/>
          <p:nvPr/>
        </p:nvSpPr>
        <p:spPr>
          <a:xfrm>
            <a:off x="6392436" y="5439471"/>
            <a:ext cx="3586976" cy="954107"/>
          </a:xfrm>
          <a:prstGeom prst="rect">
            <a:avLst/>
          </a:prstGeom>
          <a:noFill/>
        </p:spPr>
        <p:txBody>
          <a:bodyPr wrap="square" rtlCol="0">
            <a:spAutoFit/>
          </a:bodyPr>
          <a:lstStyle/>
          <a:p>
            <a:pPr defTabSz="841248">
              <a:spcAft>
                <a:spcPts val="600"/>
              </a:spcAft>
            </a:pPr>
            <a:r>
              <a:rPr lang="en-US" sz="2800" kern="1200" dirty="0">
                <a:solidFill>
                  <a:schemeClr val="tx1"/>
                </a:solidFill>
                <a:latin typeface="+mn-lt"/>
                <a:ea typeface="+mn-ea"/>
                <a:cs typeface="+mn-cs"/>
              </a:rPr>
              <a:t>Attention to Overall Health</a:t>
            </a:r>
            <a:endParaRPr lang="en-US" sz="2800" dirty="0"/>
          </a:p>
        </p:txBody>
      </p:sp>
      <p:pic>
        <p:nvPicPr>
          <p:cNvPr id="28" name="Picture 27" descr="Some Thoughts Regarding Stigma: The ...">
            <a:extLst>
              <a:ext uri="{FF2B5EF4-FFF2-40B4-BE49-F238E27FC236}">
                <a16:creationId xmlns:a16="http://schemas.microsoft.com/office/drawing/2014/main" id="{CC6FFA69-039B-5A28-06F6-3AE13011C153}"/>
              </a:ext>
            </a:extLst>
          </p:cNvPr>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109767" y="5315536"/>
            <a:ext cx="2115540" cy="1405935"/>
          </a:xfrm>
          <a:prstGeom prst="rect">
            <a:avLst/>
          </a:prstGeom>
          <a:noFill/>
          <a:ln>
            <a:noFill/>
          </a:ln>
        </p:spPr>
      </p:pic>
      <p:sp>
        <p:nvSpPr>
          <p:cNvPr id="29" name="TextBox 28">
            <a:extLst>
              <a:ext uri="{FF2B5EF4-FFF2-40B4-BE49-F238E27FC236}">
                <a16:creationId xmlns:a16="http://schemas.microsoft.com/office/drawing/2014/main" id="{638F6DB4-0BA5-950A-F65D-94AB14C7C076}"/>
              </a:ext>
            </a:extLst>
          </p:cNvPr>
          <p:cNvSpPr txBox="1"/>
          <p:nvPr/>
        </p:nvSpPr>
        <p:spPr>
          <a:xfrm>
            <a:off x="2273905" y="5494308"/>
            <a:ext cx="1818304" cy="954107"/>
          </a:xfrm>
          <a:prstGeom prst="rect">
            <a:avLst/>
          </a:prstGeom>
          <a:noFill/>
        </p:spPr>
        <p:txBody>
          <a:bodyPr wrap="square" rtlCol="0">
            <a:spAutoFit/>
          </a:bodyPr>
          <a:lstStyle/>
          <a:p>
            <a:r>
              <a:rPr lang="en-US" sz="2800" dirty="0"/>
              <a:t>Mental Health</a:t>
            </a:r>
          </a:p>
        </p:txBody>
      </p:sp>
    </p:spTree>
    <p:extLst>
      <p:ext uri="{BB962C8B-B14F-4D97-AF65-F5344CB8AC3E}">
        <p14:creationId xmlns:p14="http://schemas.microsoft.com/office/powerpoint/2010/main" val="2107567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2">
                                            <p:txEl>
                                              <p:pRg st="0" end="0"/>
                                            </p:txEl>
                                          </p:spTgt>
                                        </p:tgtEl>
                                        <p:attrNameLst>
                                          <p:attrName>style.visibility</p:attrName>
                                        </p:attrNameLst>
                                      </p:cBhvr>
                                      <p:to>
                                        <p:strVal val="visible"/>
                                      </p:to>
                                    </p:set>
                                    <p:anim calcmode="lin" valueType="num">
                                      <p:cBhvr additive="base">
                                        <p:cTn id="25"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16"/>
                                        </p:tgtEl>
                                        <p:attrNameLst>
                                          <p:attrName>style.visibility</p:attrName>
                                        </p:attrNameLst>
                                      </p:cBhvr>
                                      <p:to>
                                        <p:strVal val="visible"/>
                                      </p:to>
                                    </p:set>
                                    <p:anim calcmode="lin" valueType="num">
                                      <p:cBhvr additive="base">
                                        <p:cTn id="39" dur="500" fill="hold"/>
                                        <p:tgtEl>
                                          <p:spTgt spid="16"/>
                                        </p:tgtEl>
                                        <p:attrNameLst>
                                          <p:attrName>ppt_x</p:attrName>
                                        </p:attrNameLst>
                                      </p:cBhvr>
                                      <p:tavLst>
                                        <p:tav tm="0">
                                          <p:val>
                                            <p:strVal val="#ppt_x"/>
                                          </p:val>
                                        </p:tav>
                                        <p:tav tm="100000">
                                          <p:val>
                                            <p:strVal val="#ppt_x"/>
                                          </p:val>
                                        </p:tav>
                                      </p:tavLst>
                                    </p:anim>
                                    <p:anim calcmode="lin" valueType="num">
                                      <p:cBhvr additive="base">
                                        <p:cTn id="4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18">
                                            <p:txEl>
                                              <p:pRg st="0" end="0"/>
                                            </p:txEl>
                                          </p:spTgt>
                                        </p:tgtEl>
                                        <p:attrNameLst>
                                          <p:attrName>style.visibility</p:attrName>
                                        </p:attrNameLst>
                                      </p:cBhvr>
                                      <p:to>
                                        <p:strVal val="visible"/>
                                      </p:to>
                                    </p:set>
                                    <p:anim calcmode="lin" valueType="num">
                                      <p:cBhvr additive="base">
                                        <p:cTn id="4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19"/>
                                        </p:tgtEl>
                                        <p:attrNameLst>
                                          <p:attrName>style.visibility</p:attrName>
                                        </p:attrNameLst>
                                      </p:cBhvr>
                                      <p:to>
                                        <p:strVal val="visible"/>
                                      </p:to>
                                    </p:set>
                                    <p:anim calcmode="lin" valueType="num">
                                      <p:cBhvr additive="base">
                                        <p:cTn id="51" dur="500" fill="hold"/>
                                        <p:tgtEl>
                                          <p:spTgt spid="19"/>
                                        </p:tgtEl>
                                        <p:attrNameLst>
                                          <p:attrName>ppt_x</p:attrName>
                                        </p:attrNameLst>
                                      </p:cBhvr>
                                      <p:tavLst>
                                        <p:tav tm="0">
                                          <p:val>
                                            <p:strVal val="#ppt_x"/>
                                          </p:val>
                                        </p:tav>
                                        <p:tav tm="100000">
                                          <p:val>
                                            <p:strVal val="#ppt_x"/>
                                          </p:val>
                                        </p:tav>
                                      </p:tavLst>
                                    </p:anim>
                                    <p:anim calcmode="lin" valueType="num">
                                      <p:cBhvr additive="base">
                                        <p:cTn id="5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20"/>
                                        </p:tgtEl>
                                        <p:attrNameLst>
                                          <p:attrName>style.visibility</p:attrName>
                                        </p:attrNameLst>
                                      </p:cBhvr>
                                      <p:to>
                                        <p:strVal val="visible"/>
                                      </p:to>
                                    </p:set>
                                    <p:anim calcmode="lin" valueType="num">
                                      <p:cBhvr additive="base">
                                        <p:cTn id="57" dur="500" fill="hold"/>
                                        <p:tgtEl>
                                          <p:spTgt spid="20"/>
                                        </p:tgtEl>
                                        <p:attrNameLst>
                                          <p:attrName>ppt_x</p:attrName>
                                        </p:attrNameLst>
                                      </p:cBhvr>
                                      <p:tavLst>
                                        <p:tav tm="0">
                                          <p:val>
                                            <p:strVal val="#ppt_x"/>
                                          </p:val>
                                        </p:tav>
                                        <p:tav tm="100000">
                                          <p:val>
                                            <p:strVal val="#ppt_x"/>
                                          </p:val>
                                        </p:tav>
                                      </p:tavLst>
                                    </p:anim>
                                    <p:anim calcmode="lin" valueType="num">
                                      <p:cBhvr additive="base">
                                        <p:cTn id="5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22"/>
                                        </p:tgtEl>
                                        <p:attrNameLst>
                                          <p:attrName>style.visibility</p:attrName>
                                        </p:attrNameLst>
                                      </p:cBhvr>
                                      <p:to>
                                        <p:strVal val="visible"/>
                                      </p:to>
                                    </p:set>
                                    <p:anim calcmode="lin" valueType="num">
                                      <p:cBhvr additive="base">
                                        <p:cTn id="63" dur="500" fill="hold"/>
                                        <p:tgtEl>
                                          <p:spTgt spid="22"/>
                                        </p:tgtEl>
                                        <p:attrNameLst>
                                          <p:attrName>ppt_x</p:attrName>
                                        </p:attrNameLst>
                                      </p:cBhvr>
                                      <p:tavLst>
                                        <p:tav tm="0">
                                          <p:val>
                                            <p:strVal val="#ppt_x"/>
                                          </p:val>
                                        </p:tav>
                                        <p:tav tm="100000">
                                          <p:val>
                                            <p:strVal val="#ppt_x"/>
                                          </p:val>
                                        </p:tav>
                                      </p:tavLst>
                                    </p:anim>
                                    <p:anim calcmode="lin" valueType="num">
                                      <p:cBhvr additive="base">
                                        <p:cTn id="6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23">
                                            <p:txEl>
                                              <p:pRg st="0" end="0"/>
                                            </p:txEl>
                                          </p:spTgt>
                                        </p:tgtEl>
                                        <p:attrNameLst>
                                          <p:attrName>style.visibility</p:attrName>
                                        </p:attrNameLst>
                                      </p:cBhvr>
                                      <p:to>
                                        <p:strVal val="visible"/>
                                      </p:to>
                                    </p:set>
                                    <p:anim calcmode="lin" valueType="num">
                                      <p:cBhvr additive="base">
                                        <p:cTn id="69" dur="500" fill="hold"/>
                                        <p:tgtEl>
                                          <p:spTgt spid="23">
                                            <p:txEl>
                                              <p:pRg st="0" end="0"/>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nodeType="clickEffect">
                                  <p:stCondLst>
                                    <p:cond delay="0"/>
                                  </p:stCondLst>
                                  <p:childTnLst>
                                    <p:set>
                                      <p:cBhvr>
                                        <p:cTn id="74" dur="1" fill="hold">
                                          <p:stCondLst>
                                            <p:cond delay="0"/>
                                          </p:stCondLst>
                                        </p:cTn>
                                        <p:tgtEl>
                                          <p:spTgt spid="28"/>
                                        </p:tgtEl>
                                        <p:attrNameLst>
                                          <p:attrName>style.visibility</p:attrName>
                                        </p:attrNameLst>
                                      </p:cBhvr>
                                      <p:to>
                                        <p:strVal val="visible"/>
                                      </p:to>
                                    </p:set>
                                    <p:anim calcmode="lin" valueType="num">
                                      <p:cBhvr additive="base">
                                        <p:cTn id="75" dur="500" fill="hold"/>
                                        <p:tgtEl>
                                          <p:spTgt spid="28"/>
                                        </p:tgtEl>
                                        <p:attrNameLst>
                                          <p:attrName>ppt_x</p:attrName>
                                        </p:attrNameLst>
                                      </p:cBhvr>
                                      <p:tavLst>
                                        <p:tav tm="0">
                                          <p:val>
                                            <p:strVal val="#ppt_x"/>
                                          </p:val>
                                        </p:tav>
                                        <p:tav tm="100000">
                                          <p:val>
                                            <p:strVal val="#ppt_x"/>
                                          </p:val>
                                        </p:tav>
                                      </p:tavLst>
                                    </p:anim>
                                    <p:anim calcmode="lin" valueType="num">
                                      <p:cBhvr additive="base">
                                        <p:cTn id="76"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nodeType="clickEffect">
                                  <p:stCondLst>
                                    <p:cond delay="0"/>
                                  </p:stCondLst>
                                  <p:childTnLst>
                                    <p:set>
                                      <p:cBhvr>
                                        <p:cTn id="80" dur="1" fill="hold">
                                          <p:stCondLst>
                                            <p:cond delay="0"/>
                                          </p:stCondLst>
                                        </p:cTn>
                                        <p:tgtEl>
                                          <p:spTgt spid="29">
                                            <p:txEl>
                                              <p:pRg st="0" end="0"/>
                                            </p:txEl>
                                          </p:spTgt>
                                        </p:tgtEl>
                                        <p:attrNameLst>
                                          <p:attrName>style.visibility</p:attrName>
                                        </p:attrNameLst>
                                      </p:cBhvr>
                                      <p:to>
                                        <p:strVal val="visible"/>
                                      </p:to>
                                    </p:set>
                                    <p:anim calcmode="lin" valueType="num">
                                      <p:cBhvr additive="base">
                                        <p:cTn id="81" dur="500" fill="hold"/>
                                        <p:tgtEl>
                                          <p:spTgt spid="29">
                                            <p:txEl>
                                              <p:pRg st="0" end="0"/>
                                            </p:txEl>
                                          </p:spTgt>
                                        </p:tgtEl>
                                        <p:attrNameLst>
                                          <p:attrName>ppt_x</p:attrName>
                                        </p:attrNameLst>
                                      </p:cBhvr>
                                      <p:tavLst>
                                        <p:tav tm="0">
                                          <p:val>
                                            <p:strVal val="#ppt_x"/>
                                          </p:val>
                                        </p:tav>
                                        <p:tav tm="100000">
                                          <p:val>
                                            <p:strVal val="#ppt_x"/>
                                          </p:val>
                                        </p:tav>
                                      </p:tavLst>
                                    </p:anim>
                                    <p:anim calcmode="lin" valueType="num">
                                      <p:cBhvr additive="base">
                                        <p:cTn id="82" dur="500" fill="hold"/>
                                        <p:tgtEl>
                                          <p:spTgt spid="2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nodeType="clickEffect">
                                  <p:stCondLst>
                                    <p:cond delay="0"/>
                                  </p:stCondLst>
                                  <p:childTnLst>
                                    <p:set>
                                      <p:cBhvr>
                                        <p:cTn id="86" dur="1" fill="hold">
                                          <p:stCondLst>
                                            <p:cond delay="0"/>
                                          </p:stCondLst>
                                        </p:cTn>
                                        <p:tgtEl>
                                          <p:spTgt spid="24"/>
                                        </p:tgtEl>
                                        <p:attrNameLst>
                                          <p:attrName>style.visibility</p:attrName>
                                        </p:attrNameLst>
                                      </p:cBhvr>
                                      <p:to>
                                        <p:strVal val="visible"/>
                                      </p:to>
                                    </p:set>
                                    <p:anim calcmode="lin" valueType="num">
                                      <p:cBhvr additive="base">
                                        <p:cTn id="87" dur="500" fill="hold"/>
                                        <p:tgtEl>
                                          <p:spTgt spid="24"/>
                                        </p:tgtEl>
                                        <p:attrNameLst>
                                          <p:attrName>ppt_x</p:attrName>
                                        </p:attrNameLst>
                                      </p:cBhvr>
                                      <p:tavLst>
                                        <p:tav tm="0">
                                          <p:val>
                                            <p:strVal val="#ppt_x"/>
                                          </p:val>
                                        </p:tav>
                                        <p:tav tm="100000">
                                          <p:val>
                                            <p:strVal val="#ppt_x"/>
                                          </p:val>
                                        </p:tav>
                                      </p:tavLst>
                                    </p:anim>
                                    <p:anim calcmode="lin" valueType="num">
                                      <p:cBhvr additive="base">
                                        <p:cTn id="8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 presetClass="entr" presetSubtype="4" fill="hold" grpId="0" nodeType="clickEffect">
                                  <p:stCondLst>
                                    <p:cond delay="0"/>
                                  </p:stCondLst>
                                  <p:childTnLst>
                                    <p:set>
                                      <p:cBhvr>
                                        <p:cTn id="92" dur="1" fill="hold">
                                          <p:stCondLst>
                                            <p:cond delay="0"/>
                                          </p:stCondLst>
                                        </p:cTn>
                                        <p:tgtEl>
                                          <p:spTgt spid="27"/>
                                        </p:tgtEl>
                                        <p:attrNameLst>
                                          <p:attrName>style.visibility</p:attrName>
                                        </p:attrNameLst>
                                      </p:cBhvr>
                                      <p:to>
                                        <p:strVal val="visible"/>
                                      </p:to>
                                    </p:set>
                                    <p:anim calcmode="lin" valueType="num">
                                      <p:cBhvr additive="base">
                                        <p:cTn id="93" dur="500" fill="hold"/>
                                        <p:tgtEl>
                                          <p:spTgt spid="27"/>
                                        </p:tgtEl>
                                        <p:attrNameLst>
                                          <p:attrName>ppt_x</p:attrName>
                                        </p:attrNameLst>
                                      </p:cBhvr>
                                      <p:tavLst>
                                        <p:tav tm="0">
                                          <p:val>
                                            <p:strVal val="#ppt_x"/>
                                          </p:val>
                                        </p:tav>
                                        <p:tav tm="100000">
                                          <p:val>
                                            <p:strVal val="#ppt_x"/>
                                          </p:val>
                                        </p:tav>
                                      </p:tavLst>
                                    </p:anim>
                                    <p:anim calcmode="lin" valueType="num">
                                      <p:cBhvr additive="base">
                                        <p:cTn id="94"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4" grpId="0"/>
      <p:bldP spid="20" grpId="0"/>
      <p:bldP spid="27"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146" name="Graphic 185">
            <a:extLst>
              <a:ext uri="{FF2B5EF4-FFF2-40B4-BE49-F238E27FC236}">
                <a16:creationId xmlns:a16="http://schemas.microsoft.com/office/drawing/2014/main" id="{8A351602-3772-4279-B0D3-A523F6F6EAB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99576" y="5987064"/>
            <a:ext cx="1054466" cy="469689"/>
            <a:chOff x="9841624" y="4115729"/>
            <a:chExt cx="602169" cy="268223"/>
          </a:xfrm>
          <a:solidFill>
            <a:schemeClr val="tx1"/>
          </a:solidFill>
        </p:grpSpPr>
        <p:sp>
          <p:nvSpPr>
            <p:cNvPr id="2147" name="Freeform: Shape 2146">
              <a:extLst>
                <a:ext uri="{FF2B5EF4-FFF2-40B4-BE49-F238E27FC236}">
                  <a16:creationId xmlns:a16="http://schemas.microsoft.com/office/drawing/2014/main" id="{A5AAAA75-5FFB-4C07-AD4A-3146773E6C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148" name="Freeform: Shape 2147">
              <a:extLst>
                <a:ext uri="{FF2B5EF4-FFF2-40B4-BE49-F238E27FC236}">
                  <a16:creationId xmlns:a16="http://schemas.microsoft.com/office/drawing/2014/main" id="{1479895E-3847-44BB-8404-28F14219FB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149" name="Freeform: Shape 2148">
              <a:extLst>
                <a:ext uri="{FF2B5EF4-FFF2-40B4-BE49-F238E27FC236}">
                  <a16:creationId xmlns:a16="http://schemas.microsoft.com/office/drawing/2014/main" id="{50E02F68-8149-4236-8D9F-6B550F78B9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150" name="Freeform: Shape 2149">
              <a:extLst>
                <a:ext uri="{FF2B5EF4-FFF2-40B4-BE49-F238E27FC236}">
                  <a16:creationId xmlns:a16="http://schemas.microsoft.com/office/drawing/2014/main" id="{956FCAAB-F073-4561-A484-42C7DD10D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151" name="Freeform: Shape 2150">
              <a:extLst>
                <a:ext uri="{FF2B5EF4-FFF2-40B4-BE49-F238E27FC236}">
                  <a16:creationId xmlns:a16="http://schemas.microsoft.com/office/drawing/2014/main" id="{6CF8DB94-87A3-43E9-9BBB-301CFF0FB0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2153" name="Oval 2152">
            <a:extLst>
              <a:ext uri="{FF2B5EF4-FFF2-40B4-BE49-F238E27FC236}">
                <a16:creationId xmlns:a16="http://schemas.microsoft.com/office/drawing/2014/main" id="{7D6BF779-0B8C-4CC2-9268-9506AD0C53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useBgFill="1">
        <p:nvSpPr>
          <p:cNvPr id="2155" name="Rectangle 2154">
            <a:extLst>
              <a:ext uri="{FF2B5EF4-FFF2-40B4-BE49-F238E27FC236}">
                <a16:creationId xmlns:a16="http://schemas.microsoft.com/office/drawing/2014/main" id="{51F77B6A-7F53-4B28-B73D-C8CC899AB2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8E1D99E-C330-9C2E-A3B0-D615167AB1D1}"/>
              </a:ext>
            </a:extLst>
          </p:cNvPr>
          <p:cNvSpPr>
            <a:spLocks noGrp="1"/>
          </p:cNvSpPr>
          <p:nvPr>
            <p:ph type="title"/>
          </p:nvPr>
        </p:nvSpPr>
        <p:spPr>
          <a:xfrm>
            <a:off x="6726578" y="685680"/>
            <a:ext cx="4203323" cy="3596201"/>
          </a:xfrm>
        </p:spPr>
        <p:txBody>
          <a:bodyPr vert="horz" lIns="91440" tIns="45720" rIns="91440" bIns="45720" rtlCol="0" anchor="b">
            <a:normAutofit/>
          </a:bodyPr>
          <a:lstStyle/>
          <a:p>
            <a:pPr algn="r"/>
            <a:r>
              <a:rPr lang="en-US" sz="6000" b="1" cap="all" spc="1500" dirty="0">
                <a:ea typeface="Source Sans Pro SemiBold" panose="020B0603030403020204" pitchFamily="34" charset="0"/>
              </a:rPr>
              <a:t>the End!!!</a:t>
            </a:r>
          </a:p>
        </p:txBody>
      </p:sp>
      <p:grpSp>
        <p:nvGrpSpPr>
          <p:cNvPr id="2157" name="Group 2156">
            <a:extLst>
              <a:ext uri="{FF2B5EF4-FFF2-40B4-BE49-F238E27FC236}">
                <a16:creationId xmlns:a16="http://schemas.microsoft.com/office/drawing/2014/main" id="{2515629F-0D83-4A44-A125-CD50FC660A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8013" y="1361348"/>
            <a:ext cx="4833902" cy="4258176"/>
            <a:chOff x="1674895" y="1345036"/>
            <a:chExt cx="5428610" cy="4210939"/>
          </a:xfrm>
        </p:grpSpPr>
        <p:sp>
          <p:nvSpPr>
            <p:cNvPr id="2158" name="Rectangle 2157">
              <a:extLst>
                <a:ext uri="{FF2B5EF4-FFF2-40B4-BE49-F238E27FC236}">
                  <a16:creationId xmlns:a16="http://schemas.microsoft.com/office/drawing/2014/main" id="{81A5080B-EAC4-4530-815C-DE8DACA09D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895" y="1345036"/>
              <a:ext cx="5428610" cy="4210939"/>
            </a:xfrm>
            <a:prstGeom prst="rect">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9" name="Rectangle 2158">
              <a:extLst>
                <a:ext uri="{FF2B5EF4-FFF2-40B4-BE49-F238E27FC236}">
                  <a16:creationId xmlns:a16="http://schemas.microsoft.com/office/drawing/2014/main" id="{14667345-04B5-4757-9CE0-969DC1DE5E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895" y="1345036"/>
              <a:ext cx="5428610" cy="4210939"/>
            </a:xfrm>
            <a:prstGeom prst="rect">
              <a:avLst/>
            </a:prstGeom>
            <a:solidFill>
              <a:schemeClr val="accent3">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161" name="Freeform: Shape 2160">
            <a:extLst>
              <a:ext uri="{FF2B5EF4-FFF2-40B4-BE49-F238E27FC236}">
                <a16:creationId xmlns:a16="http://schemas.microsoft.com/office/drawing/2014/main" id="{F6E412EF-CF39-4C25-85B0-DB30B1B0A8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58003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tx1"/>
          </a:solidFill>
          <a:ln w="9525" cap="flat">
            <a:noFill/>
            <a:prstDash val="solid"/>
            <a:miter/>
          </a:ln>
        </p:spPr>
        <p:txBody>
          <a:bodyPr wrap="square" rtlCol="0" anchor="ctr">
            <a:noAutofit/>
          </a:bodyPr>
          <a:lstStyle/>
          <a:p>
            <a:endParaRPr lang="en-US"/>
          </a:p>
        </p:txBody>
      </p:sp>
      <p:sp>
        <p:nvSpPr>
          <p:cNvPr id="2163" name="Freeform: Shape 2162">
            <a:extLst>
              <a:ext uri="{FF2B5EF4-FFF2-40B4-BE49-F238E27FC236}">
                <a16:creationId xmlns:a16="http://schemas.microsoft.com/office/drawing/2014/main" id="{E8DA6235-17F2-4C9E-88C6-C5D38D8D3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76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tx1"/>
          </a:solidFill>
          <a:ln w="9525" cap="flat">
            <a:noFill/>
            <a:prstDash val="solid"/>
            <a:miter/>
          </a:ln>
        </p:spPr>
        <p:txBody>
          <a:bodyPr wrap="square" rtlCol="0" anchor="ctr">
            <a:noAutofit/>
          </a:bodyPr>
          <a:lstStyle/>
          <a:p>
            <a:endParaRPr lang="en-US"/>
          </a:p>
        </p:txBody>
      </p:sp>
      <p:sp useBgFill="1">
        <p:nvSpPr>
          <p:cNvPr id="2165" name="Rectangle 2164">
            <a:extLst>
              <a:ext uri="{FF2B5EF4-FFF2-40B4-BE49-F238E27FC236}">
                <a16:creationId xmlns:a16="http://schemas.microsoft.com/office/drawing/2014/main" id="{B55DEF71-1741-4489-8E77-46FC5BAA6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69494" y="1220741"/>
            <a:ext cx="4833901" cy="4258176"/>
          </a:xfrm>
          <a:prstGeom prst="rect">
            <a:avLst/>
          </a:prstGeom>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67" name="Rectangle 2166">
            <a:extLst>
              <a:ext uri="{FF2B5EF4-FFF2-40B4-BE49-F238E27FC236}">
                <a16:creationId xmlns:a16="http://schemas.microsoft.com/office/drawing/2014/main" id="{82347B6D-A7CC-48EB-861F-917D0D61E3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69494" y="1220741"/>
            <a:ext cx="4833901" cy="425817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69" name="Oval 2168">
            <a:extLst>
              <a:ext uri="{FF2B5EF4-FFF2-40B4-BE49-F238E27FC236}">
                <a16:creationId xmlns:a16="http://schemas.microsoft.com/office/drawing/2014/main" id="{A7A0A46D-CC9B-4E32-870A-7BC2DF9401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77284" y="4357092"/>
            <a:ext cx="319941" cy="319941"/>
          </a:xfrm>
          <a:prstGeom prst="ellipse">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2171" name="Oval 2170">
            <a:extLst>
              <a:ext uri="{FF2B5EF4-FFF2-40B4-BE49-F238E27FC236}">
                <a16:creationId xmlns:a16="http://schemas.microsoft.com/office/drawing/2014/main" id="{9178722E-1BD0-427E-BAAE-4F206DAB58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77284" y="4357092"/>
            <a:ext cx="319941" cy="319941"/>
          </a:xfrm>
          <a:prstGeom prst="ellipse">
            <a:avLst/>
          </a:prstGeom>
          <a:solidFill>
            <a:schemeClr val="accent3">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pic>
        <p:nvPicPr>
          <p:cNvPr id="2050" name="Picture 2" descr="A Great Nurse is Not Easy to Find and Impossible to Forget - Thank You for  Being The Best Nurse Ever!: Nurse Journal - Notebook | Appreciation Gifts  ...">
            <a:extLst>
              <a:ext uri="{FF2B5EF4-FFF2-40B4-BE49-F238E27FC236}">
                <a16:creationId xmlns:a16="http://schemas.microsoft.com/office/drawing/2014/main" id="{4D5289BB-C1A3-F9E1-3791-F94C95AC2DEC}"/>
              </a:ext>
            </a:extLst>
          </p:cNvPr>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t="14070" b="3444"/>
          <a:stretch/>
        </p:blipFill>
        <p:spPr bwMode="auto">
          <a:xfrm>
            <a:off x="2054064" y="1238476"/>
            <a:ext cx="3598561" cy="4240441"/>
          </a:xfrm>
          <a:prstGeom prst="rect">
            <a:avLst/>
          </a:prstGeom>
          <a:noFill/>
          <a:ln w="28575">
            <a:noFill/>
          </a:ln>
          <a:extLst>
            <a:ext uri="{909E8E84-426E-40DD-AFC4-6F175D3DCCD1}">
              <a14:hiddenFill xmlns:a14="http://schemas.microsoft.com/office/drawing/2010/main">
                <a:solidFill>
                  <a:srgbClr val="FFFFFF"/>
                </a:solidFill>
              </a14:hiddenFill>
            </a:ext>
          </a:extLst>
        </p:spPr>
      </p:pic>
      <p:grpSp>
        <p:nvGrpSpPr>
          <p:cNvPr id="2173" name="Group 2172">
            <a:extLst>
              <a:ext uri="{FF2B5EF4-FFF2-40B4-BE49-F238E27FC236}">
                <a16:creationId xmlns:a16="http://schemas.microsoft.com/office/drawing/2014/main" id="{7D8E00FA-5561-4253-B903-92B49719E76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11971" y="858936"/>
            <a:ext cx="693403" cy="693403"/>
            <a:chOff x="5211971" y="858936"/>
            <a:chExt cx="693403" cy="693403"/>
          </a:xfrm>
        </p:grpSpPr>
        <p:sp>
          <p:nvSpPr>
            <p:cNvPr id="2174" name="Graphic 212">
              <a:extLst>
                <a:ext uri="{FF2B5EF4-FFF2-40B4-BE49-F238E27FC236}">
                  <a16:creationId xmlns:a16="http://schemas.microsoft.com/office/drawing/2014/main" id="{A753B935-E3DD-466D-BFAC-68E0BE02D0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211971" y="858936"/>
              <a:ext cx="693403" cy="693403"/>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175" name="Graphic 212">
              <a:extLst>
                <a:ext uri="{FF2B5EF4-FFF2-40B4-BE49-F238E27FC236}">
                  <a16:creationId xmlns:a16="http://schemas.microsoft.com/office/drawing/2014/main" id="{FB034F26-4148-4B59-B493-14D7A9A8BA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211971" y="858936"/>
              <a:ext cx="693403" cy="693403"/>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1">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grpSp>
      <p:grpSp>
        <p:nvGrpSpPr>
          <p:cNvPr id="2177" name="Graphic 185">
            <a:extLst>
              <a:ext uri="{FF2B5EF4-FFF2-40B4-BE49-F238E27FC236}">
                <a16:creationId xmlns:a16="http://schemas.microsoft.com/office/drawing/2014/main" id="{5E6BB5FD-DB7B-4BE3-BA45-1EF042115ED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28634" y="5987064"/>
            <a:ext cx="1054466" cy="469689"/>
            <a:chOff x="9841624" y="4115729"/>
            <a:chExt cx="602169" cy="268223"/>
          </a:xfrm>
          <a:solidFill>
            <a:schemeClr val="tx1"/>
          </a:solidFill>
        </p:grpSpPr>
        <p:sp>
          <p:nvSpPr>
            <p:cNvPr id="2178" name="Freeform: Shape 2177">
              <a:extLst>
                <a:ext uri="{FF2B5EF4-FFF2-40B4-BE49-F238E27FC236}">
                  <a16:creationId xmlns:a16="http://schemas.microsoft.com/office/drawing/2014/main" id="{9929FF76-4B3A-4294-BE6E-B507B22D1B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179" name="Freeform: Shape 2178">
              <a:extLst>
                <a:ext uri="{FF2B5EF4-FFF2-40B4-BE49-F238E27FC236}">
                  <a16:creationId xmlns:a16="http://schemas.microsoft.com/office/drawing/2014/main" id="{253C18A4-10CC-4E91-A8A2-D5368972A1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180" name="Freeform: Shape 2179">
              <a:extLst>
                <a:ext uri="{FF2B5EF4-FFF2-40B4-BE49-F238E27FC236}">
                  <a16:creationId xmlns:a16="http://schemas.microsoft.com/office/drawing/2014/main" id="{6356AC2F-73E0-44FD-B346-A209D274D3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181" name="Freeform: Shape 2180">
              <a:extLst>
                <a:ext uri="{FF2B5EF4-FFF2-40B4-BE49-F238E27FC236}">
                  <a16:creationId xmlns:a16="http://schemas.microsoft.com/office/drawing/2014/main" id="{95A85581-9712-414C-82D4-2FE96ACB2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182" name="Freeform: Shape 2181">
              <a:extLst>
                <a:ext uri="{FF2B5EF4-FFF2-40B4-BE49-F238E27FC236}">
                  <a16:creationId xmlns:a16="http://schemas.microsoft.com/office/drawing/2014/main" id="{1B0828F2-35E7-4424-8082-6C258B676E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4137079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C2002EA-37A8-A4CF-B587-AE04FBBE2479}"/>
              </a:ext>
            </a:extLst>
          </p:cNvPr>
          <p:cNvGraphicFramePr>
            <a:graphicFrameLocks noGrp="1"/>
          </p:cNvGraphicFramePr>
          <p:nvPr>
            <p:extLst>
              <p:ext uri="{D42A27DB-BD31-4B8C-83A1-F6EECF244321}">
                <p14:modId xmlns:p14="http://schemas.microsoft.com/office/powerpoint/2010/main" val="3581079126"/>
              </p:ext>
            </p:extLst>
          </p:nvPr>
        </p:nvGraphicFramePr>
        <p:xfrm>
          <a:off x="704336" y="1581665"/>
          <a:ext cx="11071650" cy="5047702"/>
        </p:xfrm>
        <a:graphic>
          <a:graphicData uri="http://schemas.openxmlformats.org/drawingml/2006/table">
            <a:tbl>
              <a:tblPr firstRow="1" firstCol="1" bandRow="1">
                <a:tableStyleId>{5C22544A-7EE6-4342-B048-85BDC9FD1C3A}</a:tableStyleId>
              </a:tblPr>
              <a:tblGrid>
                <a:gridCol w="2214330">
                  <a:extLst>
                    <a:ext uri="{9D8B030D-6E8A-4147-A177-3AD203B41FA5}">
                      <a16:colId xmlns:a16="http://schemas.microsoft.com/office/drawing/2014/main" val="3686323688"/>
                    </a:ext>
                  </a:extLst>
                </a:gridCol>
                <a:gridCol w="2214330">
                  <a:extLst>
                    <a:ext uri="{9D8B030D-6E8A-4147-A177-3AD203B41FA5}">
                      <a16:colId xmlns:a16="http://schemas.microsoft.com/office/drawing/2014/main" val="2885331811"/>
                    </a:ext>
                  </a:extLst>
                </a:gridCol>
                <a:gridCol w="2214330">
                  <a:extLst>
                    <a:ext uri="{9D8B030D-6E8A-4147-A177-3AD203B41FA5}">
                      <a16:colId xmlns:a16="http://schemas.microsoft.com/office/drawing/2014/main" val="1771712362"/>
                    </a:ext>
                  </a:extLst>
                </a:gridCol>
                <a:gridCol w="2214330">
                  <a:extLst>
                    <a:ext uri="{9D8B030D-6E8A-4147-A177-3AD203B41FA5}">
                      <a16:colId xmlns:a16="http://schemas.microsoft.com/office/drawing/2014/main" val="1527447127"/>
                    </a:ext>
                  </a:extLst>
                </a:gridCol>
                <a:gridCol w="2214330">
                  <a:extLst>
                    <a:ext uri="{9D8B030D-6E8A-4147-A177-3AD203B41FA5}">
                      <a16:colId xmlns:a16="http://schemas.microsoft.com/office/drawing/2014/main" val="2719800014"/>
                    </a:ext>
                  </a:extLst>
                </a:gridCol>
              </a:tblGrid>
              <a:tr h="452340">
                <a:tc>
                  <a:txBody>
                    <a:bodyPr/>
                    <a:lstStyle/>
                    <a:p>
                      <a:pPr marL="0" marR="0" algn="ctr">
                        <a:spcBef>
                          <a:spcPts val="0"/>
                        </a:spcBef>
                        <a:spcAft>
                          <a:spcPts val="0"/>
                        </a:spcAft>
                      </a:pPr>
                      <a:r>
                        <a:rPr lang="en-US" sz="1800" kern="100" dirty="0">
                          <a:effectLst/>
                        </a:rPr>
                        <a:t>B</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kern="100" dirty="0">
                          <a:effectLst/>
                        </a:rPr>
                        <a:t>I</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kern="100" dirty="0">
                          <a:effectLst/>
                        </a:rPr>
                        <a:t>N</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kern="100" dirty="0">
                          <a:effectLst/>
                        </a:rPr>
                        <a:t>G</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kern="100" dirty="0">
                          <a:effectLst/>
                        </a:rPr>
                        <a:t>O</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49294621"/>
                  </a:ext>
                </a:extLst>
              </a:tr>
              <a:tr h="1608322">
                <a:tc>
                  <a:txBody>
                    <a:bodyPr/>
                    <a:lstStyle/>
                    <a:p>
                      <a:pPr marL="0" marR="0" algn="ctr">
                        <a:spcBef>
                          <a:spcPts val="0"/>
                        </a:spcBef>
                        <a:spcAft>
                          <a:spcPts val="0"/>
                        </a:spcAft>
                      </a:pPr>
                      <a:r>
                        <a:rPr lang="en-US" sz="2800" kern="100" dirty="0">
                          <a:solidFill>
                            <a:schemeClr val="tx1"/>
                          </a:solidFill>
                          <a:effectLst/>
                        </a:rPr>
                        <a:t>Admit a Pt at shift change</a:t>
                      </a:r>
                      <a:endParaRPr lang="en-US" sz="2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800" b="1" kern="100" dirty="0">
                          <a:effectLst/>
                        </a:rPr>
                        <a:t>Pt is a fall risk</a:t>
                      </a:r>
                      <a:endParaRPr lang="en-US" sz="2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800" b="1" kern="100" dirty="0">
                          <a:effectLst/>
                        </a:rPr>
                        <a:t>Get pulled to another floor</a:t>
                      </a:r>
                      <a:endParaRPr lang="en-US" sz="2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800" b="1" kern="100" dirty="0">
                          <a:effectLst/>
                        </a:rPr>
                        <a:t>Pt brings entire family to stay</a:t>
                      </a:r>
                      <a:endParaRPr lang="en-US" sz="2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800" b="1" kern="100" dirty="0">
                          <a:effectLst/>
                        </a:rPr>
                        <a:t>No tech on unit</a:t>
                      </a:r>
                      <a:endParaRPr lang="en-US" sz="2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51036862"/>
                  </a:ext>
                </a:extLst>
              </a:tr>
              <a:tr h="1206242">
                <a:tc>
                  <a:txBody>
                    <a:bodyPr/>
                    <a:lstStyle/>
                    <a:p>
                      <a:pPr marL="0" marR="0" algn="ctr">
                        <a:spcBef>
                          <a:spcPts val="0"/>
                        </a:spcBef>
                        <a:spcAft>
                          <a:spcPts val="0"/>
                        </a:spcAft>
                      </a:pPr>
                      <a:r>
                        <a:rPr lang="en-US" sz="2800" kern="100" dirty="0">
                          <a:solidFill>
                            <a:schemeClr val="tx1"/>
                          </a:solidFill>
                          <a:effectLst/>
                        </a:rPr>
                        <a:t>Pt request pain med before time</a:t>
                      </a:r>
                      <a:endParaRPr lang="en-US" sz="2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800" b="1" kern="100" dirty="0">
                          <a:effectLst/>
                        </a:rPr>
                        <a:t>No secretary on unit</a:t>
                      </a:r>
                      <a:endParaRPr lang="en-US" sz="2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800" b="1" kern="100" dirty="0">
                          <a:solidFill>
                            <a:schemeClr val="accent3"/>
                          </a:solidFill>
                          <a:effectLst/>
                        </a:rPr>
                        <a:t>Free Space Superhero</a:t>
                      </a:r>
                    </a:p>
                    <a:p>
                      <a:pPr marL="0" marR="0" algn="ctr">
                        <a:spcBef>
                          <a:spcPts val="0"/>
                        </a:spcBef>
                        <a:spcAft>
                          <a:spcPts val="0"/>
                        </a:spcAft>
                      </a:pPr>
                      <a:r>
                        <a:rPr lang="en-US" sz="2800" b="1" kern="100" dirty="0">
                          <a:solidFill>
                            <a:schemeClr val="accent3"/>
                          </a:solidFill>
                          <a:effectLst/>
                        </a:rPr>
                        <a:t>Nurse</a:t>
                      </a:r>
                      <a:endParaRPr lang="en-US" sz="2800" b="1" kern="100"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800" b="1" kern="100" dirty="0">
                          <a:effectLst/>
                        </a:rPr>
                        <a:t>Pt D/</a:t>
                      </a:r>
                      <a:r>
                        <a:rPr lang="en-US" sz="2800" b="1" kern="100" dirty="0" err="1">
                          <a:effectLst/>
                        </a:rPr>
                        <a:t>Ced</a:t>
                      </a:r>
                      <a:r>
                        <a:rPr lang="en-US" sz="2800" b="1" kern="100" dirty="0">
                          <a:effectLst/>
                        </a:rPr>
                        <a:t> own IV</a:t>
                      </a:r>
                      <a:endParaRPr lang="en-US" sz="2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800" b="1" kern="100" dirty="0">
                          <a:effectLst/>
                        </a:rPr>
                        <a:t>Pt on isolation</a:t>
                      </a:r>
                    </a:p>
                    <a:p>
                      <a:pPr marL="0" marR="0" algn="ctr">
                        <a:spcBef>
                          <a:spcPts val="0"/>
                        </a:spcBef>
                        <a:spcAft>
                          <a:spcPts val="0"/>
                        </a:spcAft>
                      </a:pPr>
                      <a:r>
                        <a:rPr lang="en-US" sz="2800" b="1" kern="100" dirty="0">
                          <a:effectLst/>
                        </a:rPr>
                        <a:t>precautions</a:t>
                      </a:r>
                      <a:endParaRPr lang="en-US" sz="2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50236801"/>
                  </a:ext>
                </a:extLst>
              </a:tr>
              <a:tr h="1206242">
                <a:tc>
                  <a:txBody>
                    <a:bodyPr/>
                    <a:lstStyle/>
                    <a:p>
                      <a:pPr marL="0" marR="0" algn="ctr">
                        <a:spcBef>
                          <a:spcPts val="0"/>
                        </a:spcBef>
                        <a:spcAft>
                          <a:spcPts val="0"/>
                        </a:spcAft>
                      </a:pPr>
                      <a:r>
                        <a:rPr lang="en-US" sz="2800" kern="100" dirty="0">
                          <a:solidFill>
                            <a:schemeClr val="tx1"/>
                          </a:solidFill>
                          <a:effectLst/>
                        </a:rPr>
                        <a:t>Pt forgot why they rang bell</a:t>
                      </a:r>
                      <a:endParaRPr lang="en-US" sz="2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800" b="1" kern="100" dirty="0">
                          <a:effectLst/>
                        </a:rPr>
                        <a:t>MD d/c foley </a:t>
                      </a:r>
                    </a:p>
                    <a:p>
                      <a:pPr marL="0" marR="0" algn="ctr">
                        <a:spcBef>
                          <a:spcPts val="0"/>
                        </a:spcBef>
                        <a:spcAft>
                          <a:spcPts val="0"/>
                        </a:spcAft>
                      </a:pPr>
                      <a:r>
                        <a:rPr lang="en-US" sz="2800" b="1" kern="100" dirty="0">
                          <a:effectLst/>
                        </a:rPr>
                        <a:t>and starts a diuretic</a:t>
                      </a:r>
                      <a:endParaRPr lang="en-US" sz="2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800" b="1" kern="100" dirty="0">
                          <a:effectLst/>
                        </a:rPr>
                        <a:t>Get body fluid on scrubs</a:t>
                      </a:r>
                      <a:endParaRPr lang="en-US" sz="2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800" b="1" kern="100" dirty="0">
                          <a:effectLst/>
                        </a:rPr>
                        <a:t>Work overtime (double-shift)</a:t>
                      </a:r>
                      <a:endParaRPr lang="en-US" sz="2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800" b="1" kern="100" dirty="0">
                          <a:effectLst/>
                        </a:rPr>
                        <a:t>No Pt</a:t>
                      </a:r>
                    </a:p>
                    <a:p>
                      <a:pPr marL="0" marR="0" algn="ctr">
                        <a:spcBef>
                          <a:spcPts val="0"/>
                        </a:spcBef>
                        <a:spcAft>
                          <a:spcPts val="0"/>
                        </a:spcAft>
                      </a:pPr>
                      <a:r>
                        <a:rPr lang="en-US" sz="2800" b="1" kern="100" dirty="0">
                          <a:effectLst/>
                        </a:rPr>
                        <a:t>transporters</a:t>
                      </a:r>
                      <a:endParaRPr lang="en-US" sz="2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2694549"/>
                  </a:ext>
                </a:extLst>
              </a:tr>
            </a:tbl>
          </a:graphicData>
        </a:graphic>
      </p:graphicFrame>
      <p:sp>
        <p:nvSpPr>
          <p:cNvPr id="6" name="TextBox 5">
            <a:extLst>
              <a:ext uri="{FF2B5EF4-FFF2-40B4-BE49-F238E27FC236}">
                <a16:creationId xmlns:a16="http://schemas.microsoft.com/office/drawing/2014/main" id="{01A6BC04-EDEE-DBC0-D735-E2F3735B9ABA}"/>
              </a:ext>
            </a:extLst>
          </p:cNvPr>
          <p:cNvSpPr txBox="1"/>
          <p:nvPr/>
        </p:nvSpPr>
        <p:spPr>
          <a:xfrm>
            <a:off x="4621427" y="630194"/>
            <a:ext cx="2100255" cy="523220"/>
          </a:xfrm>
          <a:prstGeom prst="rect">
            <a:avLst/>
          </a:prstGeom>
          <a:noFill/>
        </p:spPr>
        <p:txBody>
          <a:bodyPr wrap="none" rtlCol="0">
            <a:spAutoFit/>
          </a:bodyPr>
          <a:lstStyle/>
          <a:p>
            <a:r>
              <a:rPr lang="en-US" sz="2800" b="1" dirty="0"/>
              <a:t>Nurse Bingo</a:t>
            </a:r>
          </a:p>
        </p:txBody>
      </p:sp>
    </p:spTree>
    <p:extLst>
      <p:ext uri="{BB962C8B-B14F-4D97-AF65-F5344CB8AC3E}">
        <p14:creationId xmlns:p14="http://schemas.microsoft.com/office/powerpoint/2010/main" val="3828201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968D2-DC32-A3A7-8C78-94D50DF4D625}"/>
              </a:ext>
            </a:extLst>
          </p:cNvPr>
          <p:cNvSpPr>
            <a:spLocks noGrp="1"/>
          </p:cNvSpPr>
          <p:nvPr>
            <p:ph type="title"/>
          </p:nvPr>
        </p:nvSpPr>
        <p:spPr/>
        <p:txBody>
          <a:bodyPr/>
          <a:lstStyle/>
          <a:p>
            <a:pPr algn="ctr"/>
            <a:r>
              <a:rPr lang="en-US" b="1" dirty="0"/>
              <a:t>Objectives</a:t>
            </a:r>
          </a:p>
        </p:txBody>
      </p:sp>
      <p:sp>
        <p:nvSpPr>
          <p:cNvPr id="3" name="Content Placeholder 2">
            <a:extLst>
              <a:ext uri="{FF2B5EF4-FFF2-40B4-BE49-F238E27FC236}">
                <a16:creationId xmlns:a16="http://schemas.microsoft.com/office/drawing/2014/main" id="{12A0F8B3-8E7D-D52C-7A1C-E149BA9FFB2E}"/>
              </a:ext>
            </a:extLst>
          </p:cNvPr>
          <p:cNvSpPr>
            <a:spLocks noGrp="1"/>
          </p:cNvSpPr>
          <p:nvPr>
            <p:ph idx="1"/>
          </p:nvPr>
        </p:nvSpPr>
        <p:spPr>
          <a:xfrm>
            <a:off x="560832" y="1853183"/>
            <a:ext cx="11180064" cy="4639691"/>
          </a:xfrm>
        </p:spPr>
        <p:txBody>
          <a:bodyPr>
            <a:normAutofit lnSpcReduction="10000"/>
          </a:bodyPr>
          <a:lstStyle/>
          <a:p>
            <a:pPr marL="514350" indent="-514350">
              <a:buAutoNum type="arabicPeriod"/>
            </a:pPr>
            <a:r>
              <a:rPr lang="en-US" b="1" dirty="0"/>
              <a:t>Promote Evidence-Based Practice (EBP):</a:t>
            </a:r>
            <a:r>
              <a:rPr lang="en-US" dirty="0"/>
              <a:t> To encourage and implement the use of EBP in nursing to ensure the highest standards of patient care and clinical excellence.</a:t>
            </a:r>
          </a:p>
          <a:p>
            <a:pPr marL="514350" indent="-514350">
              <a:buAutoNum type="arabicPeriod"/>
            </a:pPr>
            <a:r>
              <a:rPr lang="en-US" b="1" dirty="0"/>
              <a:t>Enhance Professional Development</a:t>
            </a:r>
            <a:r>
              <a:rPr lang="en-US" dirty="0"/>
              <a:t>: To support ongoing professional development and continuing education of nurses, fostering a culture of lifelong learning and skill enhancement.</a:t>
            </a:r>
          </a:p>
          <a:p>
            <a:pPr marL="514350" indent="-514350">
              <a:buAutoNum type="arabicPeriod"/>
            </a:pPr>
            <a:r>
              <a:rPr lang="en-US" b="1" dirty="0"/>
              <a:t>Improve Patient Outcome</a:t>
            </a:r>
            <a:r>
              <a:rPr lang="en-US" dirty="0"/>
              <a:t>: To develop and apply strategies that consistently improve patient outcomes and satisfaction.</a:t>
            </a:r>
          </a:p>
          <a:p>
            <a:pPr marL="514350" indent="-514350">
              <a:buAutoNum type="arabicPeriod"/>
            </a:pPr>
            <a:r>
              <a:rPr lang="en-US" b="1" dirty="0"/>
              <a:t>Foster a Culture of Excellence</a:t>
            </a:r>
            <a:r>
              <a:rPr lang="en-US" dirty="0"/>
              <a:t>: To cultivate an organizational culture that prioritizes excellence in nursing, through leadership, collaboration, and innovation for the best possible patient outcome.</a:t>
            </a:r>
          </a:p>
          <a:p>
            <a:endParaRPr lang="en-US" dirty="0"/>
          </a:p>
        </p:txBody>
      </p:sp>
    </p:spTree>
    <p:extLst>
      <p:ext uri="{BB962C8B-B14F-4D97-AF65-F5344CB8AC3E}">
        <p14:creationId xmlns:p14="http://schemas.microsoft.com/office/powerpoint/2010/main" val="122879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0" name="Rectangle 79">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Freeform: Shape 81">
            <a:extLst>
              <a:ext uri="{FF2B5EF4-FFF2-40B4-BE49-F238E27FC236}">
                <a16:creationId xmlns:a16="http://schemas.microsoft.com/office/drawing/2014/main" id="{F98F79A4-A6C7-4101-B1E9-27E05CB7CF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
            <a:ext cx="2232251" cy="2361890"/>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2" name="Title 1">
            <a:extLst>
              <a:ext uri="{FF2B5EF4-FFF2-40B4-BE49-F238E27FC236}">
                <a16:creationId xmlns:a16="http://schemas.microsoft.com/office/drawing/2014/main" id="{AFDAED3F-E0C1-D1B2-2789-43E385C86F4A}"/>
              </a:ext>
            </a:extLst>
          </p:cNvPr>
          <p:cNvSpPr>
            <a:spLocks noGrp="1"/>
          </p:cNvSpPr>
          <p:nvPr>
            <p:ph type="title"/>
          </p:nvPr>
        </p:nvSpPr>
        <p:spPr>
          <a:xfrm>
            <a:off x="2232252" y="633046"/>
            <a:ext cx="4463623" cy="1314996"/>
          </a:xfrm>
        </p:spPr>
        <p:txBody>
          <a:bodyPr anchor="b">
            <a:normAutofit/>
          </a:bodyPr>
          <a:lstStyle/>
          <a:p>
            <a:r>
              <a:rPr lang="en-US"/>
              <a:t>“The Best Always”</a:t>
            </a:r>
          </a:p>
        </p:txBody>
      </p:sp>
      <p:sp>
        <p:nvSpPr>
          <p:cNvPr id="84" name="Freeform: Shape 83">
            <a:extLst>
              <a:ext uri="{FF2B5EF4-FFF2-40B4-BE49-F238E27FC236}">
                <a16:creationId xmlns:a16="http://schemas.microsoft.com/office/drawing/2014/main" id="{79AFCB35-9C04-4524-A0B1-57FF6865D0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92656"/>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tx1"/>
          </a:solidFill>
          <a:ln w="9525" cap="flat">
            <a:noFill/>
            <a:prstDash val="solid"/>
            <a:miter/>
          </a:ln>
        </p:spPr>
        <p:txBody>
          <a:bodyPr wrap="square" rtlCol="0" anchor="ctr">
            <a:noAutofit/>
          </a:bodyPr>
          <a:lstStyle/>
          <a:p>
            <a:endParaRPr lang="en-US"/>
          </a:p>
        </p:txBody>
      </p:sp>
      <p:sp>
        <p:nvSpPr>
          <p:cNvPr id="86" name="Freeform: Shape 85">
            <a:extLst>
              <a:ext uri="{FF2B5EF4-FFF2-40B4-BE49-F238E27FC236}">
                <a16:creationId xmlns:a16="http://schemas.microsoft.com/office/drawing/2014/main" id="{D11AD2AD-0BA0-4DD3-8EEA-84686A0E71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2391"/>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tx1"/>
          </a:solidFill>
          <a:ln w="9525" cap="flat">
            <a:noFill/>
            <a:prstDash val="solid"/>
            <a:miter/>
          </a:ln>
        </p:spPr>
        <p:txBody>
          <a:bodyPr wrap="square" rtlCol="0" anchor="ctr">
            <a:noAutofit/>
          </a:bodyPr>
          <a:lstStyle/>
          <a:p>
            <a:endParaRPr lang="en-US"/>
          </a:p>
        </p:txBody>
      </p:sp>
      <p:sp>
        <p:nvSpPr>
          <p:cNvPr id="3" name="Content Placeholder 2">
            <a:extLst>
              <a:ext uri="{FF2B5EF4-FFF2-40B4-BE49-F238E27FC236}">
                <a16:creationId xmlns:a16="http://schemas.microsoft.com/office/drawing/2014/main" id="{A3ECC85C-B372-13A5-6B5B-89BFE5380F7C}"/>
              </a:ext>
            </a:extLst>
          </p:cNvPr>
          <p:cNvSpPr>
            <a:spLocks noGrp="1"/>
          </p:cNvSpPr>
          <p:nvPr>
            <p:ph idx="1"/>
          </p:nvPr>
        </p:nvSpPr>
        <p:spPr>
          <a:xfrm>
            <a:off x="2232252" y="2125737"/>
            <a:ext cx="4463623" cy="4044463"/>
          </a:xfrm>
        </p:spPr>
        <p:txBody>
          <a:bodyPr>
            <a:normAutofit/>
          </a:bodyPr>
          <a:lstStyle/>
          <a:p>
            <a:r>
              <a:rPr lang="en-US" dirty="0"/>
              <a:t>Most Effective</a:t>
            </a:r>
          </a:p>
          <a:p>
            <a:r>
              <a:rPr lang="en-US" dirty="0"/>
              <a:t>Most Efficient </a:t>
            </a:r>
          </a:p>
          <a:p>
            <a:pPr lvl="3"/>
            <a:r>
              <a:rPr lang="en-US" sz="2800" dirty="0"/>
              <a:t>Methods</a:t>
            </a:r>
          </a:p>
          <a:p>
            <a:pPr lvl="3"/>
            <a:r>
              <a:rPr lang="en-US" sz="2800" dirty="0"/>
              <a:t>Practices</a:t>
            </a:r>
          </a:p>
          <a:p>
            <a:pPr lvl="3"/>
            <a:r>
              <a:rPr lang="en-US" sz="2800" dirty="0"/>
              <a:t>Approaches </a:t>
            </a:r>
          </a:p>
          <a:p>
            <a:pPr marL="1371600" lvl="3" indent="0">
              <a:buNone/>
            </a:pPr>
            <a:endParaRPr lang="en-US" dirty="0"/>
          </a:p>
          <a:p>
            <a:pPr marL="1371600" lvl="3" indent="0">
              <a:buNone/>
            </a:pPr>
            <a:endParaRPr lang="en-US" dirty="0"/>
          </a:p>
        </p:txBody>
      </p:sp>
      <p:sp>
        <p:nvSpPr>
          <p:cNvPr id="88" name="Freeform: Shape 87">
            <a:extLst>
              <a:ext uri="{FF2B5EF4-FFF2-40B4-BE49-F238E27FC236}">
                <a16:creationId xmlns:a16="http://schemas.microsoft.com/office/drawing/2014/main" id="{83C8019B-3985-409B-9B87-494B974EE9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
            <a:ext cx="2232251" cy="2361890"/>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chemeClr val="accent3">
              <a:alpha val="2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90" name="Freeform: Shape 89">
            <a:extLst>
              <a:ext uri="{FF2B5EF4-FFF2-40B4-BE49-F238E27FC236}">
                <a16:creationId xmlns:a16="http://schemas.microsoft.com/office/drawing/2014/main" id="{9E5C5460-229E-46C8-A712-CC31798542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59419" y="3564607"/>
            <a:ext cx="3432581" cy="3293393"/>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92" name="Freeform: Shape 91">
            <a:extLst>
              <a:ext uri="{FF2B5EF4-FFF2-40B4-BE49-F238E27FC236}">
                <a16:creationId xmlns:a16="http://schemas.microsoft.com/office/drawing/2014/main" id="{B85A4DB3-61AA-49A1-85A9-B3397CD519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59419" y="3564607"/>
            <a:ext cx="3432581" cy="3293393"/>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chemeClr val="accent1">
              <a:alpha val="2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pic>
        <p:nvPicPr>
          <p:cNvPr id="29" name="Picture 28" descr="Hourglass on a flat surface">
            <a:extLst>
              <a:ext uri="{FF2B5EF4-FFF2-40B4-BE49-F238E27FC236}">
                <a16:creationId xmlns:a16="http://schemas.microsoft.com/office/drawing/2014/main" id="{375C6E60-0463-DED1-B287-3643985D681A}"/>
              </a:ext>
            </a:extLst>
          </p:cNvPr>
          <p:cNvPicPr>
            <a:picLocks noChangeAspect="1"/>
          </p:cNvPicPr>
          <p:nvPr/>
        </p:nvPicPr>
        <p:blipFill rotWithShape="1">
          <a:blip r:embed="rId3"/>
          <a:srcRect l="16739" r="16509" b="-2"/>
          <a:stretch/>
        </p:blipFill>
        <p:spPr>
          <a:xfrm>
            <a:off x="7020480" y="871280"/>
            <a:ext cx="4415738" cy="4415738"/>
          </a:xfrm>
          <a:custGeom>
            <a:avLst/>
            <a:gdLst/>
            <a:ahLst/>
            <a:cxnLst/>
            <a:rect l="l" t="t" r="r" b="b"/>
            <a:pathLst>
              <a:path w="2452978" h="2452978">
                <a:moveTo>
                  <a:pt x="1226489" y="0"/>
                </a:moveTo>
                <a:cubicBezTo>
                  <a:pt x="1903860" y="0"/>
                  <a:pt x="2452978" y="549118"/>
                  <a:pt x="2452978" y="1226489"/>
                </a:cubicBezTo>
                <a:cubicBezTo>
                  <a:pt x="2452978" y="1903860"/>
                  <a:pt x="1903860" y="2452978"/>
                  <a:pt x="1226489" y="2452978"/>
                </a:cubicBezTo>
                <a:cubicBezTo>
                  <a:pt x="549118" y="2452978"/>
                  <a:pt x="0" y="1903860"/>
                  <a:pt x="0" y="1226489"/>
                </a:cubicBezTo>
                <a:cubicBezTo>
                  <a:pt x="0" y="549118"/>
                  <a:pt x="549118" y="0"/>
                  <a:pt x="1226489" y="0"/>
                </a:cubicBezTo>
                <a:close/>
              </a:path>
            </a:pathLst>
          </a:custGeom>
        </p:spPr>
      </p:pic>
      <p:grpSp>
        <p:nvGrpSpPr>
          <p:cNvPr id="94" name="Graphic 185">
            <a:extLst>
              <a:ext uri="{FF2B5EF4-FFF2-40B4-BE49-F238E27FC236}">
                <a16:creationId xmlns:a16="http://schemas.microsoft.com/office/drawing/2014/main" id="{0C156BF8-7FF7-440F-BE2B-417DFFE8BFA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28634" y="5987064"/>
            <a:ext cx="1054466" cy="469689"/>
            <a:chOff x="9841624" y="4115729"/>
            <a:chExt cx="602169" cy="268223"/>
          </a:xfrm>
          <a:solidFill>
            <a:schemeClr val="tx1"/>
          </a:solidFill>
        </p:grpSpPr>
        <p:sp>
          <p:nvSpPr>
            <p:cNvPr id="95" name="Freeform: Shape 94">
              <a:extLst>
                <a:ext uri="{FF2B5EF4-FFF2-40B4-BE49-F238E27FC236}">
                  <a16:creationId xmlns:a16="http://schemas.microsoft.com/office/drawing/2014/main" id="{B7067280-C3E7-4DF6-A345-B9FEF6EF8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96" name="Freeform: Shape 95">
              <a:extLst>
                <a:ext uri="{FF2B5EF4-FFF2-40B4-BE49-F238E27FC236}">
                  <a16:creationId xmlns:a16="http://schemas.microsoft.com/office/drawing/2014/main" id="{A78365A8-666B-4417-9D3C-554E6E6B2C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97" name="Freeform: Shape 96">
              <a:extLst>
                <a:ext uri="{FF2B5EF4-FFF2-40B4-BE49-F238E27FC236}">
                  <a16:creationId xmlns:a16="http://schemas.microsoft.com/office/drawing/2014/main" id="{E71CAAFA-0A31-4308-AB9F-B1C84ABDF9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98" name="Freeform: Shape 97">
              <a:extLst>
                <a:ext uri="{FF2B5EF4-FFF2-40B4-BE49-F238E27FC236}">
                  <a16:creationId xmlns:a16="http://schemas.microsoft.com/office/drawing/2014/main" id="{96AB1D25-144D-4BB4-A45C-60B8A094F4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99" name="Freeform: Shape 98">
              <a:extLst>
                <a:ext uri="{FF2B5EF4-FFF2-40B4-BE49-F238E27FC236}">
                  <a16:creationId xmlns:a16="http://schemas.microsoft.com/office/drawing/2014/main" id="{069F0FB4-779A-48FC-AC33-784F177C92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3534030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C2441-7CAE-0B48-5CFA-34C551E5062C}"/>
              </a:ext>
            </a:extLst>
          </p:cNvPr>
          <p:cNvSpPr>
            <a:spLocks noGrp="1"/>
          </p:cNvSpPr>
          <p:nvPr>
            <p:ph type="title"/>
          </p:nvPr>
        </p:nvSpPr>
        <p:spPr/>
        <p:txBody>
          <a:bodyPr/>
          <a:lstStyle/>
          <a:p>
            <a:pPr algn="ctr"/>
            <a:r>
              <a:rPr lang="en-US" b="1" dirty="0"/>
              <a:t>Nursing Work Definition of Excellence</a:t>
            </a:r>
          </a:p>
        </p:txBody>
      </p:sp>
      <p:sp>
        <p:nvSpPr>
          <p:cNvPr id="3" name="Content Placeholder 2">
            <a:extLst>
              <a:ext uri="{FF2B5EF4-FFF2-40B4-BE49-F238E27FC236}">
                <a16:creationId xmlns:a16="http://schemas.microsoft.com/office/drawing/2014/main" id="{0AE46BA4-FEE6-67CA-3AEC-3E2C583E356C}"/>
              </a:ext>
            </a:extLst>
          </p:cNvPr>
          <p:cNvSpPr>
            <a:spLocks noGrp="1"/>
          </p:cNvSpPr>
          <p:nvPr>
            <p:ph idx="1"/>
          </p:nvPr>
        </p:nvSpPr>
        <p:spPr>
          <a:xfrm>
            <a:off x="838200" y="1825624"/>
            <a:ext cx="10515600" cy="4467599"/>
          </a:xfrm>
        </p:spPr>
        <p:txBody>
          <a:bodyPr>
            <a:noAutofit/>
          </a:bodyPr>
          <a:lstStyle/>
          <a:p>
            <a:r>
              <a:rPr lang="en-US" sz="3600" b="0" i="0" dirty="0">
                <a:solidFill>
                  <a:srgbClr val="333333"/>
                </a:solidFill>
                <a:effectLst/>
                <a:highlight>
                  <a:srgbClr val="FFFFFF"/>
                </a:highlight>
                <a:latin typeface="Georgia" panose="02040502050405020303" pitchFamily="18" charset="0"/>
              </a:rPr>
              <a:t>Developing and advancing strong nurse leaders, who are then able to  </a:t>
            </a:r>
            <a:r>
              <a:rPr lang="en-US" sz="3600" b="0" i="0" dirty="0">
                <a:solidFill>
                  <a:srgbClr val="FF0000"/>
                </a:solidFill>
                <a:effectLst/>
                <a:highlight>
                  <a:srgbClr val="FFFFFF"/>
                </a:highlight>
                <a:latin typeface="Georgia" panose="02040502050405020303" pitchFamily="18" charset="0"/>
              </a:rPr>
              <a:t>advocate</a:t>
            </a:r>
            <a:r>
              <a:rPr lang="en-US" sz="3600" b="0" i="0" dirty="0">
                <a:solidFill>
                  <a:srgbClr val="333333"/>
                </a:solidFill>
                <a:effectLst/>
                <a:highlight>
                  <a:srgbClr val="FFFFFF"/>
                </a:highlight>
                <a:latin typeface="Georgia" panose="02040502050405020303" pitchFamily="18" charset="0"/>
              </a:rPr>
              <a:t> for their patients and </a:t>
            </a:r>
            <a:r>
              <a:rPr lang="en-US" sz="3600" b="0" i="0" dirty="0">
                <a:solidFill>
                  <a:srgbClr val="FF0000"/>
                </a:solidFill>
                <a:effectLst/>
                <a:highlight>
                  <a:srgbClr val="FFFFFF"/>
                </a:highlight>
                <a:latin typeface="Georgia" panose="02040502050405020303" pitchFamily="18" charset="0"/>
              </a:rPr>
              <a:t>nurse peers</a:t>
            </a:r>
            <a:r>
              <a:rPr lang="en-US" sz="3600" b="0" i="0" dirty="0">
                <a:solidFill>
                  <a:srgbClr val="333333"/>
                </a:solidFill>
                <a:effectLst/>
                <a:highlight>
                  <a:srgbClr val="FFFFFF"/>
                </a:highlight>
                <a:latin typeface="Georgia" panose="02040502050405020303" pitchFamily="18" charset="0"/>
              </a:rPr>
              <a:t>.</a:t>
            </a:r>
            <a:endParaRPr lang="en-US" sz="3600" dirty="0">
              <a:solidFill>
                <a:srgbClr val="333333"/>
              </a:solidFill>
              <a:highlight>
                <a:srgbClr val="FFFFFF"/>
              </a:highlight>
              <a:latin typeface="Georgia" panose="02040502050405020303" pitchFamily="18" charset="0"/>
            </a:endParaRPr>
          </a:p>
          <a:p>
            <a:r>
              <a:rPr lang="en-US" sz="3600" b="0" i="0" dirty="0">
                <a:solidFill>
                  <a:srgbClr val="333333"/>
                </a:solidFill>
                <a:effectLst/>
                <a:highlight>
                  <a:srgbClr val="FFFFFF"/>
                </a:highlight>
                <a:latin typeface="Georgia" panose="02040502050405020303" pitchFamily="18" charset="0"/>
              </a:rPr>
              <a:t>Nurturing a </a:t>
            </a:r>
            <a:r>
              <a:rPr lang="en-US" sz="3600" b="0" i="0" dirty="0">
                <a:solidFill>
                  <a:srgbClr val="FF0000"/>
                </a:solidFill>
                <a:effectLst/>
                <a:highlight>
                  <a:srgbClr val="FFFFFF"/>
                </a:highlight>
                <a:latin typeface="Georgia" panose="02040502050405020303" pitchFamily="18" charset="0"/>
              </a:rPr>
              <a:t>culture of teamwork </a:t>
            </a:r>
            <a:r>
              <a:rPr lang="en-US" sz="3600" b="0" i="0" dirty="0">
                <a:solidFill>
                  <a:srgbClr val="333333"/>
                </a:solidFill>
                <a:effectLst/>
                <a:highlight>
                  <a:srgbClr val="FFFFFF"/>
                </a:highlight>
                <a:latin typeface="Georgia" panose="02040502050405020303" pitchFamily="18" charset="0"/>
              </a:rPr>
              <a:t>and implementing care frameworks that emphasize not just clinical quality, but safety and a positive patient experience.</a:t>
            </a:r>
          </a:p>
          <a:p>
            <a:pPr marL="0" indent="0">
              <a:buNone/>
            </a:pPr>
            <a:r>
              <a:rPr lang="en-US" sz="2400" dirty="0">
                <a:solidFill>
                  <a:srgbClr val="4D5156"/>
                </a:solidFill>
                <a:latin typeface="Roboto" panose="02000000000000000000" pitchFamily="2" charset="0"/>
                <a:ea typeface="Times New Roman" panose="02020603050405020304" pitchFamily="18" charset="0"/>
              </a:rPr>
              <a:t>	D. Grinspun · 2022</a:t>
            </a:r>
            <a:r>
              <a:rPr lang="en-US" sz="2400" dirty="0">
                <a:latin typeface="Times New Roman" panose="02020603050405020304" pitchFamily="18" charset="0"/>
                <a:ea typeface="Times New Roman" panose="02020603050405020304" pitchFamily="18" charset="0"/>
              </a:rPr>
              <a:t> National </a:t>
            </a:r>
            <a:r>
              <a:rPr lang="en-US" sz="2400" dirty="0">
                <a:effectLst/>
                <a:latin typeface="Times New Roman" panose="02020603050405020304" pitchFamily="18" charset="0"/>
                <a:ea typeface="Times New Roman" panose="02020603050405020304" pitchFamily="18" charset="0"/>
              </a:rPr>
              <a:t>Institute of Health (NIH (gov) 	https://www.ncbi.nlm.nih.gov&gt;articles</a:t>
            </a:r>
            <a:r>
              <a:rPr lang="en-US" sz="2400" dirty="0">
                <a:solidFill>
                  <a:srgbClr val="4D5156"/>
                </a:solidFill>
                <a:effectLst/>
                <a:latin typeface="Roboto" panose="02000000000000000000" pitchFamily="2"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pPr marL="0" indent="0">
              <a:buNone/>
            </a:pPr>
            <a:endParaRPr lang="en-US" sz="2400" dirty="0">
              <a:solidFill>
                <a:srgbClr val="333333"/>
              </a:solidFill>
              <a:highlight>
                <a:srgbClr val="FFFFFF"/>
              </a:highlight>
              <a:latin typeface="Georgia" panose="02040502050405020303" pitchFamily="18" charset="0"/>
            </a:endParaRPr>
          </a:p>
        </p:txBody>
      </p:sp>
    </p:spTree>
    <p:extLst>
      <p:ext uri="{BB962C8B-B14F-4D97-AF65-F5344CB8AC3E}">
        <p14:creationId xmlns:p14="http://schemas.microsoft.com/office/powerpoint/2010/main" val="1619254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EA2B0-913D-53EB-51CA-71486EFB316C}"/>
              </a:ext>
            </a:extLst>
          </p:cNvPr>
          <p:cNvSpPr>
            <a:spLocks noGrp="1"/>
          </p:cNvSpPr>
          <p:nvPr>
            <p:ph type="title"/>
          </p:nvPr>
        </p:nvSpPr>
        <p:spPr/>
        <p:txBody>
          <a:bodyPr/>
          <a:lstStyle/>
          <a:p>
            <a:pPr algn="ctr"/>
            <a:r>
              <a:rPr lang="en-US" b="1" dirty="0"/>
              <a:t> </a:t>
            </a:r>
            <a:r>
              <a:rPr lang="en-US" sz="4000" b="1" dirty="0"/>
              <a:t>Nursing Work Definition of Excellence Cont’d</a:t>
            </a:r>
            <a:endParaRPr lang="en-US" sz="4000" dirty="0"/>
          </a:p>
        </p:txBody>
      </p:sp>
      <p:sp>
        <p:nvSpPr>
          <p:cNvPr id="3" name="Content Placeholder 2">
            <a:extLst>
              <a:ext uri="{FF2B5EF4-FFF2-40B4-BE49-F238E27FC236}">
                <a16:creationId xmlns:a16="http://schemas.microsoft.com/office/drawing/2014/main" id="{6F5C25B8-87EF-8AC3-0CA2-68D18C177552}"/>
              </a:ext>
            </a:extLst>
          </p:cNvPr>
          <p:cNvSpPr>
            <a:spLocks noGrp="1"/>
          </p:cNvSpPr>
          <p:nvPr>
            <p:ph idx="1"/>
          </p:nvPr>
        </p:nvSpPr>
        <p:spPr/>
        <p:txBody>
          <a:bodyPr>
            <a:normAutofit/>
          </a:bodyPr>
          <a:lstStyle/>
          <a:p>
            <a:r>
              <a:rPr lang="en-US" sz="3600" b="0" i="0" dirty="0">
                <a:solidFill>
                  <a:srgbClr val="333333"/>
                </a:solidFill>
                <a:effectLst/>
                <a:highlight>
                  <a:srgbClr val="FFFFFF"/>
                </a:highlight>
                <a:latin typeface="Georgia" panose="02040502050405020303" pitchFamily="18" charset="0"/>
              </a:rPr>
              <a:t>Nursing excellence requires a structure within the organization that supports </a:t>
            </a:r>
            <a:r>
              <a:rPr lang="en-US" sz="3600" b="0" i="0" dirty="0">
                <a:solidFill>
                  <a:srgbClr val="FF0000"/>
                </a:solidFill>
                <a:effectLst/>
                <a:highlight>
                  <a:srgbClr val="FFFFFF"/>
                </a:highlight>
                <a:latin typeface="Georgia" panose="02040502050405020303" pitchFamily="18" charset="0"/>
              </a:rPr>
              <a:t>shared governance </a:t>
            </a:r>
            <a:r>
              <a:rPr lang="en-US" sz="3600" b="0" i="0" dirty="0">
                <a:solidFill>
                  <a:srgbClr val="333333"/>
                </a:solidFill>
                <a:effectLst/>
                <a:highlight>
                  <a:srgbClr val="FFFFFF"/>
                </a:highlight>
                <a:latin typeface="Georgia" panose="02040502050405020303" pitchFamily="18" charset="0"/>
              </a:rPr>
              <a:t>so that nurses at every level are helping and involved in making decisions, measuring transparency, establish performance benchmarks, and promote shared autonomy.</a:t>
            </a:r>
          </a:p>
          <a:p>
            <a:endParaRPr lang="en-US" sz="3600" dirty="0">
              <a:solidFill>
                <a:srgbClr val="333333"/>
              </a:solidFill>
              <a:highlight>
                <a:srgbClr val="FFFFFF"/>
              </a:highlight>
              <a:latin typeface="Georgia" panose="02040502050405020303" pitchFamily="18" charset="0"/>
            </a:endParaRPr>
          </a:p>
          <a:p>
            <a:pPr marL="0" indent="0">
              <a:buNone/>
            </a:pPr>
            <a:r>
              <a:rPr lang="en-US" sz="1800" dirty="0">
                <a:solidFill>
                  <a:srgbClr val="4D5156"/>
                </a:solidFill>
                <a:latin typeface="Roboto" panose="02000000000000000000" pitchFamily="2" charset="0"/>
                <a:ea typeface="Times New Roman" panose="02020603050405020304" pitchFamily="18" charset="0"/>
              </a:rPr>
              <a:t>D Grinspun · 2022 </a:t>
            </a:r>
            <a:r>
              <a:rPr lang="en-US" sz="1800" dirty="0">
                <a:effectLst/>
                <a:latin typeface="Times New Roman" panose="02020603050405020304" pitchFamily="18" charset="0"/>
                <a:ea typeface="Times New Roman" panose="02020603050405020304" pitchFamily="18" charset="0"/>
              </a:rPr>
              <a:t>National Institute of Health (NIH (gov) https://www.ncbi.nlm.nih.gov&gt;articles</a:t>
            </a:r>
            <a:r>
              <a:rPr lang="en-US" sz="1800" dirty="0">
                <a:solidFill>
                  <a:srgbClr val="4D5156"/>
                </a:solidFill>
                <a:effectLst/>
                <a:latin typeface="Roboto" panose="02000000000000000000" pitchFamily="2" charset="0"/>
                <a:ea typeface="Times New Roman" panose="02020603050405020304" pitchFamily="18" charset="0"/>
              </a:rPr>
              <a:t>, </a:t>
            </a:r>
            <a:endParaRPr lang="en-US" dirty="0"/>
          </a:p>
        </p:txBody>
      </p:sp>
    </p:spTree>
    <p:extLst>
      <p:ext uri="{BB962C8B-B14F-4D97-AF65-F5344CB8AC3E}">
        <p14:creationId xmlns:p14="http://schemas.microsoft.com/office/powerpoint/2010/main" val="2200312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DC947-4C98-1763-F8F6-32CBD52A89FA}"/>
              </a:ext>
            </a:extLst>
          </p:cNvPr>
          <p:cNvSpPr>
            <a:spLocks noGrp="1"/>
          </p:cNvSpPr>
          <p:nvPr>
            <p:ph type="title"/>
          </p:nvPr>
        </p:nvSpPr>
        <p:spPr/>
        <p:txBody>
          <a:bodyPr/>
          <a:lstStyle/>
          <a:p>
            <a:pPr algn="ctr"/>
            <a:r>
              <a:rPr lang="en-US" b="1" dirty="0"/>
              <a:t>Attributes of an Excellent Nurse </a:t>
            </a:r>
            <a:endParaRPr lang="en-US" dirty="0"/>
          </a:p>
        </p:txBody>
      </p:sp>
      <p:sp>
        <p:nvSpPr>
          <p:cNvPr id="3" name="Content Placeholder 2">
            <a:extLst>
              <a:ext uri="{FF2B5EF4-FFF2-40B4-BE49-F238E27FC236}">
                <a16:creationId xmlns:a16="http://schemas.microsoft.com/office/drawing/2014/main" id="{66721608-A61C-A963-A43A-AC4A59731B9E}"/>
              </a:ext>
            </a:extLst>
          </p:cNvPr>
          <p:cNvSpPr>
            <a:spLocks noGrp="1"/>
          </p:cNvSpPr>
          <p:nvPr>
            <p:ph idx="1"/>
          </p:nvPr>
        </p:nvSpPr>
        <p:spPr/>
        <p:txBody>
          <a:bodyPr>
            <a:normAutofit/>
          </a:bodyPr>
          <a:lstStyle/>
          <a:p>
            <a:pPr marL="514350" indent="-514350">
              <a:buAutoNum type="arabicPeriod"/>
            </a:pPr>
            <a:r>
              <a:rPr lang="en-US" sz="3600" dirty="0"/>
              <a:t>Compassion</a:t>
            </a:r>
          </a:p>
          <a:p>
            <a:pPr marL="514350" indent="-514350">
              <a:buAutoNum type="arabicPeriod"/>
            </a:pPr>
            <a:r>
              <a:rPr lang="en-US" sz="3600" dirty="0"/>
              <a:t>Empathy</a:t>
            </a:r>
          </a:p>
          <a:p>
            <a:pPr marL="514350" indent="-514350">
              <a:buAutoNum type="arabicPeriod"/>
            </a:pPr>
            <a:r>
              <a:rPr lang="en-US" sz="3600" dirty="0"/>
              <a:t>Clinical proficiency</a:t>
            </a:r>
          </a:p>
          <a:p>
            <a:pPr marL="514350" indent="-514350">
              <a:buAutoNum type="arabicPeriod"/>
            </a:pPr>
            <a:r>
              <a:rPr lang="en-US" sz="3600" dirty="0"/>
              <a:t>Effective Communication</a:t>
            </a:r>
          </a:p>
          <a:p>
            <a:pPr marL="514350" indent="-514350">
              <a:buAutoNum type="arabicPeriod"/>
            </a:pPr>
            <a:r>
              <a:rPr lang="en-US" sz="3600" dirty="0"/>
              <a:t>Motivated</a:t>
            </a:r>
          </a:p>
          <a:p>
            <a:pPr marL="514350" indent="-514350">
              <a:buAutoNum type="arabicPeriod"/>
            </a:pPr>
            <a:r>
              <a:rPr lang="en-US" sz="3600" dirty="0"/>
              <a:t>Critical thinking</a:t>
            </a:r>
          </a:p>
          <a:p>
            <a:pPr marL="0" indent="0">
              <a:buNone/>
            </a:pPr>
            <a:endParaRPr lang="en-US" dirty="0"/>
          </a:p>
          <a:p>
            <a:endParaRPr lang="en-US" dirty="0"/>
          </a:p>
        </p:txBody>
      </p:sp>
    </p:spTree>
    <p:extLst>
      <p:ext uri="{BB962C8B-B14F-4D97-AF65-F5344CB8AC3E}">
        <p14:creationId xmlns:p14="http://schemas.microsoft.com/office/powerpoint/2010/main" val="3526614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587F6-58E4-E3D4-196E-AD210D7F5E05}"/>
              </a:ext>
            </a:extLst>
          </p:cNvPr>
          <p:cNvSpPr>
            <a:spLocks noGrp="1"/>
          </p:cNvSpPr>
          <p:nvPr>
            <p:ph type="title"/>
          </p:nvPr>
        </p:nvSpPr>
        <p:spPr/>
        <p:txBody>
          <a:bodyPr/>
          <a:lstStyle/>
          <a:p>
            <a:pPr algn="ctr"/>
            <a:r>
              <a:rPr lang="en-US" b="1" dirty="0"/>
              <a:t>Attributes of an Excellent Nurse  Cont’d</a:t>
            </a:r>
            <a:endParaRPr lang="en-US" dirty="0"/>
          </a:p>
        </p:txBody>
      </p:sp>
      <p:sp>
        <p:nvSpPr>
          <p:cNvPr id="3" name="Content Placeholder 2">
            <a:extLst>
              <a:ext uri="{FF2B5EF4-FFF2-40B4-BE49-F238E27FC236}">
                <a16:creationId xmlns:a16="http://schemas.microsoft.com/office/drawing/2014/main" id="{29B7E3FA-A1E4-820D-0DC8-315DFEA71C92}"/>
              </a:ext>
            </a:extLst>
          </p:cNvPr>
          <p:cNvSpPr>
            <a:spLocks noGrp="1"/>
          </p:cNvSpPr>
          <p:nvPr>
            <p:ph idx="1"/>
          </p:nvPr>
        </p:nvSpPr>
        <p:spPr/>
        <p:txBody>
          <a:bodyPr/>
          <a:lstStyle/>
          <a:p>
            <a:pPr marL="0" indent="0">
              <a:buNone/>
            </a:pPr>
            <a:r>
              <a:rPr lang="en-US" sz="3600" dirty="0"/>
              <a:t>7.    Dignity, and Respect </a:t>
            </a:r>
          </a:p>
          <a:p>
            <a:pPr marL="0" indent="0">
              <a:buNone/>
            </a:pPr>
            <a:r>
              <a:rPr lang="en-US" sz="3600" dirty="0"/>
              <a:t>8.    Professionalism </a:t>
            </a:r>
          </a:p>
          <a:p>
            <a:pPr marL="0" indent="0">
              <a:buNone/>
            </a:pPr>
            <a:r>
              <a:rPr lang="en-US" sz="3600" dirty="0"/>
              <a:t>9.    Integrity</a:t>
            </a:r>
          </a:p>
          <a:p>
            <a:pPr marL="0" indent="0">
              <a:buNone/>
            </a:pPr>
            <a:r>
              <a:rPr lang="en-US" sz="3600" dirty="0"/>
              <a:t>10.  Teamwork</a:t>
            </a:r>
          </a:p>
          <a:p>
            <a:pPr marL="0" indent="0">
              <a:buNone/>
            </a:pPr>
            <a:r>
              <a:rPr lang="en-US" sz="3600" dirty="0"/>
              <a:t>11.  Continuous Professional Development (CPD)</a:t>
            </a:r>
          </a:p>
          <a:p>
            <a:pPr marL="514350" indent="-514350">
              <a:buAutoNum type="arabicPeriod"/>
            </a:pPr>
            <a:endParaRPr lang="en-US" sz="3600" dirty="0"/>
          </a:p>
          <a:p>
            <a:endParaRPr lang="en-US" dirty="0"/>
          </a:p>
        </p:txBody>
      </p:sp>
    </p:spTree>
    <p:extLst>
      <p:ext uri="{BB962C8B-B14F-4D97-AF65-F5344CB8AC3E}">
        <p14:creationId xmlns:p14="http://schemas.microsoft.com/office/powerpoint/2010/main" val="2606414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5" name="Rectangle 194">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7B67EE9-F5B4-9C1E-6349-1AB6816624A0}"/>
              </a:ext>
            </a:extLst>
          </p:cNvPr>
          <p:cNvSpPr>
            <a:spLocks noGrp="1"/>
          </p:cNvSpPr>
          <p:nvPr>
            <p:ph type="title"/>
          </p:nvPr>
        </p:nvSpPr>
        <p:spPr>
          <a:xfrm>
            <a:off x="6234865" y="568517"/>
            <a:ext cx="5248221" cy="886379"/>
          </a:xfrm>
        </p:spPr>
        <p:txBody>
          <a:bodyPr>
            <a:noAutofit/>
          </a:bodyPr>
          <a:lstStyle/>
          <a:p>
            <a:pPr algn="ctr"/>
            <a:r>
              <a:rPr lang="en-US" sz="3600" b="1" dirty="0"/>
              <a:t> Impact of Excellence in Nursing</a:t>
            </a:r>
          </a:p>
        </p:txBody>
      </p:sp>
      <p:pic>
        <p:nvPicPr>
          <p:cNvPr id="5" name="Picture 4" descr="People holding hands">
            <a:extLst>
              <a:ext uri="{FF2B5EF4-FFF2-40B4-BE49-F238E27FC236}">
                <a16:creationId xmlns:a16="http://schemas.microsoft.com/office/drawing/2014/main" id="{65984608-C4DD-B01B-0C96-38FF8EB872CD}"/>
              </a:ext>
            </a:extLst>
          </p:cNvPr>
          <p:cNvPicPr>
            <a:picLocks noChangeAspect="1"/>
          </p:cNvPicPr>
          <p:nvPr/>
        </p:nvPicPr>
        <p:blipFill rotWithShape="1">
          <a:blip r:embed="rId2"/>
          <a:srcRect l="22354" r="10897" b="1"/>
          <a:stretch/>
        </p:blipFill>
        <p:spPr>
          <a:xfrm>
            <a:off x="739959" y="1095407"/>
            <a:ext cx="4754947" cy="4754947"/>
          </a:xfrm>
          <a:custGeom>
            <a:avLst/>
            <a:gdLst/>
            <a:ahLst/>
            <a:cxnLst/>
            <a:rect l="l" t="t" r="r" b="b"/>
            <a:pathLst>
              <a:path w="2388070" h="2388070">
                <a:moveTo>
                  <a:pt x="1194035" y="0"/>
                </a:moveTo>
                <a:cubicBezTo>
                  <a:pt x="1853482" y="0"/>
                  <a:pt x="2388070" y="534588"/>
                  <a:pt x="2388070" y="1194035"/>
                </a:cubicBezTo>
                <a:cubicBezTo>
                  <a:pt x="2388070" y="1853482"/>
                  <a:pt x="1853482" y="2388070"/>
                  <a:pt x="1194035" y="2388070"/>
                </a:cubicBezTo>
                <a:cubicBezTo>
                  <a:pt x="534588" y="2388070"/>
                  <a:pt x="0" y="1853482"/>
                  <a:pt x="0" y="1194035"/>
                </a:cubicBezTo>
                <a:cubicBezTo>
                  <a:pt x="0" y="534588"/>
                  <a:pt x="534588" y="0"/>
                  <a:pt x="1194035" y="0"/>
                </a:cubicBezTo>
                <a:close/>
              </a:path>
            </a:pathLst>
          </a:custGeom>
          <a:ln w="28575">
            <a:noFill/>
          </a:ln>
        </p:spPr>
      </p:pic>
      <p:grpSp>
        <p:nvGrpSpPr>
          <p:cNvPr id="197" name="Group 196">
            <a:extLst>
              <a:ext uri="{FF2B5EF4-FFF2-40B4-BE49-F238E27FC236}">
                <a16:creationId xmlns:a16="http://schemas.microsoft.com/office/drawing/2014/main" id="{B894EFA8-F425-4D19-A94B-445388B31E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861854" cy="717514"/>
            <a:chOff x="0" y="377893"/>
            <a:chExt cx="1861854" cy="717514"/>
          </a:xfrm>
          <a:solidFill>
            <a:schemeClr val="tx1"/>
          </a:solidFill>
        </p:grpSpPr>
        <p:sp>
          <p:nvSpPr>
            <p:cNvPr id="198" name="Freeform: Shape 197">
              <a:extLst>
                <a:ext uri="{FF2B5EF4-FFF2-40B4-BE49-F238E27FC236}">
                  <a16:creationId xmlns:a16="http://schemas.microsoft.com/office/drawing/2014/main" id="{C5A741B9-65EC-4C5B-9FE0-4A18575771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199" name="Freeform: Shape 198">
              <a:extLst>
                <a:ext uri="{FF2B5EF4-FFF2-40B4-BE49-F238E27FC236}">
                  <a16:creationId xmlns:a16="http://schemas.microsoft.com/office/drawing/2014/main" id="{C0BB4301-41FA-4453-956F-A11CC664B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dirty="0"/>
            </a:p>
          </p:txBody>
        </p:sp>
      </p:grpSp>
      <p:grpSp>
        <p:nvGrpSpPr>
          <p:cNvPr id="201" name="Group 200">
            <a:extLst>
              <a:ext uri="{FF2B5EF4-FFF2-40B4-BE49-F238E27FC236}">
                <a16:creationId xmlns:a16="http://schemas.microsoft.com/office/drawing/2014/main" id="{C28CAB86-AA69-4EF8-A4E2-4E020497D0B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861854" cy="717514"/>
            <a:chOff x="0" y="377893"/>
            <a:chExt cx="1861854" cy="717514"/>
          </a:xfrm>
          <a:solidFill>
            <a:schemeClr val="tx1">
              <a:alpha val="20000"/>
            </a:schemeClr>
          </a:solidFill>
        </p:grpSpPr>
        <p:sp>
          <p:nvSpPr>
            <p:cNvPr id="202" name="Freeform: Shape 201">
              <a:extLst>
                <a:ext uri="{FF2B5EF4-FFF2-40B4-BE49-F238E27FC236}">
                  <a16:creationId xmlns:a16="http://schemas.microsoft.com/office/drawing/2014/main" id="{29A36BEE-5544-45FB-88F3-9E156F32EE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203" name="Freeform: Shape 202">
              <a:extLst>
                <a:ext uri="{FF2B5EF4-FFF2-40B4-BE49-F238E27FC236}">
                  <a16:creationId xmlns:a16="http://schemas.microsoft.com/office/drawing/2014/main" id="{5B49ECF4-1585-4D6B-AB63-D49C92945E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dirty="0"/>
            </a:p>
          </p:txBody>
        </p:sp>
      </p:grpSp>
      <p:grpSp>
        <p:nvGrpSpPr>
          <p:cNvPr id="205" name="Graphic 185">
            <a:extLst>
              <a:ext uri="{FF2B5EF4-FFF2-40B4-BE49-F238E27FC236}">
                <a16:creationId xmlns:a16="http://schemas.microsoft.com/office/drawing/2014/main" id="{617CAA5F-37E3-4DF6-9DD0-68A40D21611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28634" y="5987064"/>
            <a:ext cx="1054466" cy="469689"/>
            <a:chOff x="9841624" y="4115729"/>
            <a:chExt cx="602169" cy="268223"/>
          </a:xfrm>
          <a:solidFill>
            <a:schemeClr val="tx1">
              <a:alpha val="20000"/>
            </a:schemeClr>
          </a:solidFill>
        </p:grpSpPr>
        <p:sp>
          <p:nvSpPr>
            <p:cNvPr id="206" name="Freeform: Shape 205">
              <a:extLst>
                <a:ext uri="{FF2B5EF4-FFF2-40B4-BE49-F238E27FC236}">
                  <a16:creationId xmlns:a16="http://schemas.microsoft.com/office/drawing/2014/main" id="{2FCF03A3-80B7-45BC-AA40-A335CC8168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07" name="Freeform: Shape 206">
              <a:extLst>
                <a:ext uri="{FF2B5EF4-FFF2-40B4-BE49-F238E27FC236}">
                  <a16:creationId xmlns:a16="http://schemas.microsoft.com/office/drawing/2014/main" id="{E9D3C77A-275B-4C9E-A407-B09450E564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08" name="Freeform: Shape 207">
              <a:extLst>
                <a:ext uri="{FF2B5EF4-FFF2-40B4-BE49-F238E27FC236}">
                  <a16:creationId xmlns:a16="http://schemas.microsoft.com/office/drawing/2014/main" id="{DC6C5B5B-80BB-41D8-A377-C653EF1B01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09" name="Freeform: Shape 208">
              <a:extLst>
                <a:ext uri="{FF2B5EF4-FFF2-40B4-BE49-F238E27FC236}">
                  <a16:creationId xmlns:a16="http://schemas.microsoft.com/office/drawing/2014/main" id="{DCA5D93A-E913-46A0-9684-20B6B4B8CA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10" name="Freeform: Shape 209">
              <a:extLst>
                <a:ext uri="{FF2B5EF4-FFF2-40B4-BE49-F238E27FC236}">
                  <a16:creationId xmlns:a16="http://schemas.microsoft.com/office/drawing/2014/main" id="{FE6EFE8A-51D2-4AF6-A18C-29A9E5EF5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3" name="Content Placeholder 2">
            <a:extLst>
              <a:ext uri="{FF2B5EF4-FFF2-40B4-BE49-F238E27FC236}">
                <a16:creationId xmlns:a16="http://schemas.microsoft.com/office/drawing/2014/main" id="{9423C5AC-C19E-8B4F-531B-DDDCB927C75A}"/>
              </a:ext>
            </a:extLst>
          </p:cNvPr>
          <p:cNvSpPr>
            <a:spLocks noGrp="1"/>
          </p:cNvSpPr>
          <p:nvPr>
            <p:ph idx="1"/>
          </p:nvPr>
        </p:nvSpPr>
        <p:spPr>
          <a:xfrm>
            <a:off x="6234868" y="1820369"/>
            <a:ext cx="5217173" cy="4351338"/>
          </a:xfrm>
        </p:spPr>
        <p:txBody>
          <a:bodyPr>
            <a:normAutofit/>
          </a:bodyPr>
          <a:lstStyle/>
          <a:p>
            <a:r>
              <a:rPr lang="en-US" sz="3600" dirty="0"/>
              <a:t>Improved quality care</a:t>
            </a:r>
          </a:p>
          <a:p>
            <a:r>
              <a:rPr lang="en-US" sz="3600" dirty="0"/>
              <a:t>Higher patient satisfaction</a:t>
            </a:r>
          </a:p>
          <a:p>
            <a:r>
              <a:rPr lang="en-US" sz="3600" dirty="0"/>
              <a:t>Improved health</a:t>
            </a:r>
          </a:p>
          <a:p>
            <a:r>
              <a:rPr lang="en-US" sz="3600" dirty="0"/>
              <a:t>Lower mortality rates</a:t>
            </a:r>
          </a:p>
          <a:p>
            <a:r>
              <a:rPr lang="en-US" sz="3600" dirty="0"/>
              <a:t>Increase retention in the nursing profession</a:t>
            </a:r>
          </a:p>
          <a:p>
            <a:pPr marL="0" indent="0">
              <a:buNone/>
            </a:pPr>
            <a:endParaRPr lang="en-US" sz="3200" dirty="0"/>
          </a:p>
          <a:p>
            <a:endParaRPr lang="en-US" sz="3200" dirty="0"/>
          </a:p>
        </p:txBody>
      </p:sp>
      <p:grpSp>
        <p:nvGrpSpPr>
          <p:cNvPr id="212" name="Graphic 185">
            <a:extLst>
              <a:ext uri="{FF2B5EF4-FFF2-40B4-BE49-F238E27FC236}">
                <a16:creationId xmlns:a16="http://schemas.microsoft.com/office/drawing/2014/main" id="{582A903B-6B78-4F0A-B7C9-3D80499020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28634" y="5987064"/>
            <a:ext cx="1054466" cy="469689"/>
            <a:chOff x="9841624" y="4115729"/>
            <a:chExt cx="602169" cy="268223"/>
          </a:xfrm>
          <a:solidFill>
            <a:schemeClr val="tx1"/>
          </a:solidFill>
        </p:grpSpPr>
        <p:sp>
          <p:nvSpPr>
            <p:cNvPr id="213" name="Freeform: Shape 212">
              <a:extLst>
                <a:ext uri="{FF2B5EF4-FFF2-40B4-BE49-F238E27FC236}">
                  <a16:creationId xmlns:a16="http://schemas.microsoft.com/office/drawing/2014/main" id="{D510EA93-8F64-42C8-A630-D449506E95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14" name="Freeform: Shape 213">
              <a:extLst>
                <a:ext uri="{FF2B5EF4-FFF2-40B4-BE49-F238E27FC236}">
                  <a16:creationId xmlns:a16="http://schemas.microsoft.com/office/drawing/2014/main" id="{06CB53FC-E4DA-4001-928B-9998A85EA5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15" name="Freeform: Shape 214">
              <a:extLst>
                <a:ext uri="{FF2B5EF4-FFF2-40B4-BE49-F238E27FC236}">
                  <a16:creationId xmlns:a16="http://schemas.microsoft.com/office/drawing/2014/main" id="{D210B969-4FDF-4AAC-9397-63D5434958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16" name="Freeform: Shape 215">
              <a:extLst>
                <a:ext uri="{FF2B5EF4-FFF2-40B4-BE49-F238E27FC236}">
                  <a16:creationId xmlns:a16="http://schemas.microsoft.com/office/drawing/2014/main" id="{570B3EF0-84EA-4F47-86A3-1EA1F644A4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17" name="Freeform: Shape 216">
              <a:extLst>
                <a:ext uri="{FF2B5EF4-FFF2-40B4-BE49-F238E27FC236}">
                  <a16:creationId xmlns:a16="http://schemas.microsoft.com/office/drawing/2014/main" id="{259369A8-EF57-42A1-8EC8-F6A9F92A3A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4280367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unkyShapesVTI">
  <a:themeElements>
    <a:clrScheme name="Custom 15">
      <a:dk1>
        <a:sysClr val="windowText" lastClr="000000"/>
      </a:dk1>
      <a:lt1>
        <a:sysClr val="window" lastClr="FFFFFF"/>
      </a:lt1>
      <a:dk2>
        <a:srgbClr val="2D2D2D"/>
      </a:dk2>
      <a:lt2>
        <a:srgbClr val="F3FFF8"/>
      </a:lt2>
      <a:accent1>
        <a:srgbClr val="FF80BD"/>
      </a:accent1>
      <a:accent2>
        <a:srgbClr val="1EB9D3"/>
      </a:accent2>
      <a:accent3>
        <a:srgbClr val="21C46B"/>
      </a:accent3>
      <a:accent4>
        <a:srgbClr val="EA9600"/>
      </a:accent4>
      <a:accent5>
        <a:srgbClr val="F43B56"/>
      </a:accent5>
      <a:accent6>
        <a:srgbClr val="4B56E8"/>
      </a:accent6>
      <a:hlink>
        <a:srgbClr val="8F61FF"/>
      </a:hlink>
      <a:folHlink>
        <a:srgbClr val="F900A0"/>
      </a:folHlink>
    </a:clrScheme>
    <a:fontScheme name="Source Sans Pro">
      <a:majorFont>
        <a:latin typeface="Source Sans Pro"/>
        <a:ea typeface=""/>
        <a:cs typeface=""/>
      </a:majorFont>
      <a:minorFont>
        <a:latin typeface="Source Sans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unkyShapesVTI" id="{A7F40C41-3FB2-45B0-B0D6-DFB7FDD9B7AD}" vid="{C49381A0-09CD-46EE-B141-E2CDD87ABFE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52274</TotalTime>
  <Words>736</Words>
  <Application>Microsoft Macintosh PowerPoint</Application>
  <PresentationFormat>Widescreen</PresentationFormat>
  <Paragraphs>130</Paragraphs>
  <Slides>17</Slides>
  <Notes>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17</vt:i4>
      </vt:variant>
    </vt:vector>
  </HeadingPairs>
  <TitlesOfParts>
    <vt:vector size="27" baseType="lpstr">
      <vt:lpstr>Aptos</vt:lpstr>
      <vt:lpstr>Arial</vt:lpstr>
      <vt:lpstr>Calibri</vt:lpstr>
      <vt:lpstr>Georgia</vt:lpstr>
      <vt:lpstr>Roboto</vt:lpstr>
      <vt:lpstr>Source Sans Pro</vt:lpstr>
      <vt:lpstr>Source Sans Pro SemiBold</vt:lpstr>
      <vt:lpstr>Times New Roman</vt:lpstr>
      <vt:lpstr>Verdana</vt:lpstr>
      <vt:lpstr>FunkyShapesVTI</vt:lpstr>
      <vt:lpstr>The Best Always: Excellence In   Nursing </vt:lpstr>
      <vt:lpstr>PowerPoint Presentation</vt:lpstr>
      <vt:lpstr>Objectives</vt:lpstr>
      <vt:lpstr>“The Best Always”</vt:lpstr>
      <vt:lpstr>Nursing Work Definition of Excellence</vt:lpstr>
      <vt:lpstr> Nursing Work Definition of Excellence Cont’d</vt:lpstr>
      <vt:lpstr>Attributes of an Excellent Nurse </vt:lpstr>
      <vt:lpstr>Attributes of an Excellent Nurse  Cont’d</vt:lpstr>
      <vt:lpstr> Impact of Excellence in Nursing</vt:lpstr>
      <vt:lpstr>Some Challenges That Decrease Excellence in Nursing</vt:lpstr>
      <vt:lpstr>PowerPoint Presentation</vt:lpstr>
      <vt:lpstr>WHO Global Workforce Statistics</vt:lpstr>
      <vt:lpstr>Challenges That Decrease Excellence in Nursing Cont’d</vt:lpstr>
      <vt:lpstr>Where do we go from here so we can be “The Best Always”?</vt:lpstr>
      <vt:lpstr>Wholefully Team Magazine- August 31, 2023</vt:lpstr>
      <vt:lpstr>Self care</vt:lpstr>
      <vt:lpstr>the End!!!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Best Always: Excellence In   Nursing </dc:title>
  <dc:creator>marlow269@gmail.com</dc:creator>
  <cp:lastModifiedBy>marlow269@gmail.com</cp:lastModifiedBy>
  <cp:revision>29</cp:revision>
  <dcterms:created xsi:type="dcterms:W3CDTF">2024-04-08T01:30:52Z</dcterms:created>
  <dcterms:modified xsi:type="dcterms:W3CDTF">2024-06-18T17:54:46Z</dcterms:modified>
</cp:coreProperties>
</file>