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9"/>
  </p:notesMasterIdLst>
  <p:handoutMasterIdLst>
    <p:handoutMasterId r:id="rId30"/>
  </p:handoutMasterIdLst>
  <p:sldIdLst>
    <p:sldId id="269" r:id="rId5"/>
    <p:sldId id="268" r:id="rId6"/>
    <p:sldId id="258" r:id="rId7"/>
    <p:sldId id="270" r:id="rId8"/>
    <p:sldId id="266" r:id="rId9"/>
    <p:sldId id="271" r:id="rId10"/>
    <p:sldId id="272" r:id="rId11"/>
    <p:sldId id="273" r:id="rId12"/>
    <p:sldId id="274" r:id="rId13"/>
    <p:sldId id="275" r:id="rId14"/>
    <p:sldId id="276" r:id="rId15"/>
    <p:sldId id="262" r:id="rId16"/>
    <p:sldId id="263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9" autoAdjust="0"/>
    <p:restoredTop sz="94660"/>
  </p:normalViewPr>
  <p:slideViewPr>
    <p:cSldViewPr snapToGrid="0" showGuides="1">
      <p:cViewPr varScale="1">
        <p:scale>
          <a:sx n="77" d="100"/>
          <a:sy n="77" d="100"/>
        </p:scale>
        <p:origin x="1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100000"/>
                    <a:satMod val="137000"/>
                  </a:schemeClr>
                </a:gs>
                <a:gs pos="71000">
                  <a:schemeClr val="accent1">
                    <a:shade val="98000"/>
                    <a:satMod val="137000"/>
                  </a:schemeClr>
                </a:gs>
                <a:gs pos="100000">
                  <a:schemeClr val="accent1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72-47D6-91B5-B08EA9A0FA4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hade val="100000"/>
                    <a:satMod val="137000"/>
                  </a:schemeClr>
                </a:gs>
                <a:gs pos="71000">
                  <a:schemeClr val="accent2">
                    <a:shade val="98000"/>
                    <a:satMod val="137000"/>
                  </a:schemeClr>
                </a:gs>
                <a:gs pos="100000">
                  <a:schemeClr val="accent2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72-47D6-91B5-B08EA9A0FA4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hade val="100000"/>
                    <a:satMod val="137000"/>
                  </a:schemeClr>
                </a:gs>
                <a:gs pos="71000">
                  <a:schemeClr val="accent3">
                    <a:shade val="98000"/>
                    <a:satMod val="137000"/>
                  </a:schemeClr>
                </a:gs>
                <a:gs pos="100000">
                  <a:schemeClr val="accent3">
                    <a:shade val="75000"/>
                    <a:satMod val="137000"/>
                  </a:schemeClr>
                </a:gs>
              </a:gsLst>
              <a:path path="rect">
                <a:fillToRect l="50000" t="50000" r="50000" b="50000"/>
              </a:path>
            </a:gradFill>
            <a:ln>
              <a:noFill/>
            </a:ln>
            <a:effectLst>
              <a:outerShdw blurRad="39000" dist="25400" dir="5400000" rotWithShape="0">
                <a:srgbClr val="000000">
                  <a:alpha val="38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800000"/>
              </a:lightRig>
            </a:scene3d>
            <a:sp3d prstMaterial="matte">
              <a:bevelT h="20000"/>
            </a:sp3d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72-47D6-91B5-B08EA9A0FA4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665025880"/>
        <c:axId val="665015688"/>
      </c:barChart>
      <c:catAx>
        <c:axId val="6650258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015688"/>
        <c:crosses val="autoZero"/>
        <c:auto val="1"/>
        <c:lblAlgn val="ctr"/>
        <c:lblOffset val="100"/>
        <c:noMultiLvlLbl val="0"/>
      </c:catAx>
      <c:valAx>
        <c:axId val="665015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025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22-May-25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22-May-25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4445" y="0"/>
            <a:ext cx="1747524" cy="22920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1009650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898" y="4511784"/>
            <a:ext cx="10096501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BE710E9F-A969-4B75-82E6-AEF6EE3A1A61}" type="datetime1">
              <a:rPr lang="en-US" smtClean="0"/>
              <a:t>22-May-25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aseline="0">
                <a:solidFill>
                  <a:schemeClr val="tx1">
                    <a:lumMod val="20000"/>
                    <a:lumOff val="80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56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3396996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4654671" y="1600199"/>
            <a:ext cx="6430912" cy="4572001"/>
          </a:xfrm>
        </p:spPr>
        <p:txBody>
          <a:bodyPr tIns="118872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C8A10-59DA-4A2B-BD3F-21BD447E23BB}" type="datetime1">
              <a:rPr lang="en-US" smtClean="0"/>
              <a:t>22-May-25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69637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4814B5-A465-4B0D-A37A-8E1F081265F5}" type="datetime1">
              <a:rPr lang="en-US" smtClean="0"/>
              <a:t>22-May-25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12076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72600" y="365125"/>
            <a:ext cx="17145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04900" y="365125"/>
            <a:ext cx="8098896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FE8D2-2CD4-4D78-B6B4-1287211F6264}" type="datetime1">
              <a:rPr lang="en-US" smtClean="0"/>
              <a:t>22-May-25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  <p:grpSp>
        <p:nvGrpSpPr>
          <p:cNvPr id="7" name="Group 6"/>
          <p:cNvGrpSpPr/>
          <p:nvPr/>
        </p:nvGrpSpPr>
        <p:grpSpPr>
          <a:xfrm rot="5400000">
            <a:off x="6514047" y="3228843"/>
            <a:ext cx="5632704" cy="84403"/>
            <a:chOff x="1073150" y="1219201"/>
            <a:chExt cx="10058400" cy="63125"/>
          </a:xfrm>
        </p:grpSpPr>
        <p:cxnSp>
          <p:nvCxnSpPr>
            <p:cNvPr id="8" name="Straight Connector 7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459271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B8C49-B8A5-4C80-9814-49D0FB289722}" type="datetime1">
              <a:rPr lang="en-US" smtClean="0"/>
              <a:t>22-May-25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8687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4" name="Group 13"/>
          <p:cNvGrpSpPr/>
          <p:nvPr/>
        </p:nvGrpSpPr>
        <p:grpSpPr>
          <a:xfrm>
            <a:off x="0" y="1143000"/>
            <a:ext cx="12192000" cy="63125"/>
            <a:chOff x="507492" y="1501519"/>
            <a:chExt cx="8129016" cy="63125"/>
          </a:xfrm>
        </p:grpSpPr>
        <p:cxnSp>
          <p:nvCxnSpPr>
            <p:cNvPr id="15" name="Straight Connector 14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325880" y="0"/>
            <a:ext cx="1747524" cy="2292094"/>
          </a:xfrm>
          <a:prstGeom prst="rect">
            <a:avLst/>
          </a:prstGeom>
        </p:spPr>
      </p:pic>
      <p:grpSp>
        <p:nvGrpSpPr>
          <p:cNvPr id="13" name="Group 12"/>
          <p:cNvGrpSpPr/>
          <p:nvPr/>
        </p:nvGrpSpPr>
        <p:grpSpPr>
          <a:xfrm rot="10800000">
            <a:off x="0" y="5645510"/>
            <a:ext cx="12192000" cy="63125"/>
            <a:chOff x="507492" y="1501519"/>
            <a:chExt cx="8129016" cy="6312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07492" y="1564644"/>
              <a:ext cx="8129016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07492" y="1501519"/>
              <a:ext cx="8129016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Rectangle 6"/>
          <p:cNvSpPr/>
          <p:nvPr/>
        </p:nvSpPr>
        <p:spPr>
          <a:xfrm>
            <a:off x="0" y="5778124"/>
            <a:ext cx="12192000" cy="107987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673943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2514600"/>
            <a:ext cx="12192000" cy="3194035"/>
            <a:chOff x="647402" y="2514600"/>
            <a:chExt cx="10838688" cy="3194035"/>
          </a:xfrm>
        </p:grpSpPr>
        <p:grpSp>
          <p:nvGrpSpPr>
            <p:cNvPr id="9" name="Group 8"/>
            <p:cNvGrpSpPr/>
            <p:nvPr/>
          </p:nvGrpSpPr>
          <p:grpSpPr>
            <a:xfrm>
              <a:off x="647402" y="2514600"/>
              <a:ext cx="10838688" cy="63125"/>
              <a:chOff x="507492" y="1501519"/>
              <a:chExt cx="8129016" cy="63125"/>
            </a:xfrm>
          </p:grpSpPr>
          <p:cxnSp>
            <p:nvCxnSpPr>
              <p:cNvPr id="14" name="Straight Connector 13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ctangle 9"/>
            <p:cNvSpPr/>
            <p:nvPr/>
          </p:nvSpPr>
          <p:spPr>
            <a:xfrm>
              <a:off x="647402" y="2640850"/>
              <a:ext cx="10838688" cy="2941536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grpSp>
          <p:nvGrpSpPr>
            <p:cNvPr id="11" name="Group 10"/>
            <p:cNvGrpSpPr/>
            <p:nvPr/>
          </p:nvGrpSpPr>
          <p:grpSpPr>
            <a:xfrm rot="10800000">
              <a:off x="647402" y="5645510"/>
              <a:ext cx="10838688" cy="63125"/>
              <a:chOff x="507492" y="1501519"/>
              <a:chExt cx="8129016" cy="63125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>
                <a:off x="507492" y="1564644"/>
                <a:ext cx="8129016" cy="0"/>
              </a:xfrm>
              <a:prstGeom prst="line">
                <a:avLst/>
              </a:prstGeom>
              <a:ln w="381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07492" y="1501519"/>
                <a:ext cx="8129016" cy="0"/>
              </a:xfrm>
              <a:prstGeom prst="line">
                <a:avLst/>
              </a:prstGeom>
              <a:ln w="12700" cap="flat">
                <a:solidFill>
                  <a:schemeClr val="tx1"/>
                </a:solidFill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880" y="0"/>
            <a:ext cx="1783188" cy="297180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4899" y="2971806"/>
            <a:ext cx="10071099" cy="1684150"/>
          </a:xfrm>
        </p:spPr>
        <p:txBody>
          <a:bodyPr anchor="ctr">
            <a:normAutofit/>
          </a:bodyPr>
          <a:lstStyle>
            <a:lvl1pPr>
              <a:defRPr sz="440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899" y="4655956"/>
            <a:ext cx="10071099" cy="50975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AED76C-80F0-4589-A4D3-60AD1EB9AEA6}" type="datetime1">
              <a:rPr lang="en-US" smtClean="0"/>
              <a:t>22-May-25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02678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49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4914900" cy="4571999"/>
          </a:xfrm>
        </p:spPr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ECE44-7265-4CB8-BDD6-749C1ADC733D}" type="datetime1">
              <a:rPr lang="en-US" smtClean="0"/>
              <a:t>22-May-25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2779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490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66110" y="1600200"/>
            <a:ext cx="4919472" cy="82391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66110" y="2424112"/>
            <a:ext cx="4919472" cy="37480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BC0F4-7952-41B5-864D-A8B5E4F8133D}" type="datetime1">
              <a:rPr lang="en-US" smtClean="0"/>
              <a:t>22-May-25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71016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AE2A7-DA8F-4B14-8EE2-FC2EA14AF21D}" type="datetime1">
              <a:rPr lang="en-US" smtClean="0"/>
              <a:t>22-May-25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8111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F683-5602-47E4-81BF-4989E9B7202B}" type="datetime1">
              <a:rPr lang="en-US" smtClean="0"/>
              <a:t>22-May-25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24169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384548" cy="45720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41848" y="1600199"/>
            <a:ext cx="5445252" cy="45720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B8E447-9344-430B-9E6A-C6DA6964818C}" type="datetime1">
              <a:rPr lang="en-US" smtClean="0"/>
              <a:t>22-May-25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69764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04900" y="76200"/>
            <a:ext cx="9980682" cy="1096962"/>
          </a:xfrm>
          <a:prstGeom prst="rect">
            <a:avLst/>
          </a:prstGeom>
        </p:spPr>
        <p:txBody>
          <a:bodyPr vert="horz" lIns="0" tIns="45720" rIns="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4900" y="1600200"/>
            <a:ext cx="9982200" cy="4572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04899" y="6356351"/>
            <a:ext cx="1829559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1FF325C4-8D31-48B6-98E8-4C1C796C004D}" type="datetime1">
              <a:rPr lang="en-US" smtClean="0"/>
              <a:t>22-May-25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4459" y="6356350"/>
            <a:ext cx="6323082" cy="365126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ct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6782" y="6356351"/>
            <a:ext cx="1828800" cy="36512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200" baseline="0">
                <a:solidFill>
                  <a:schemeClr val="tx1">
                    <a:lumMod val="75000"/>
                  </a:schemeClr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1103376" y="1219201"/>
            <a:ext cx="9985248" cy="84403"/>
            <a:chOff x="1073150" y="1219201"/>
            <a:chExt cx="10058400" cy="63125"/>
          </a:xfrm>
        </p:grpSpPr>
        <p:cxnSp>
          <p:nvCxnSpPr>
            <p:cNvPr id="13" name="Straight Connector 12"/>
            <p:cNvCxnSpPr/>
            <p:nvPr/>
          </p:nvCxnSpPr>
          <p:spPr>
            <a:xfrm rot="10800000">
              <a:off x="1073150" y="1219201"/>
              <a:ext cx="10058400" cy="0"/>
            </a:xfrm>
            <a:prstGeom prst="line">
              <a:avLst/>
            </a:prstGeom>
            <a:ln w="381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1073150" y="1282326"/>
              <a:ext cx="10058400" cy="0"/>
            </a:xfrm>
            <a:prstGeom prst="line">
              <a:avLst/>
            </a:prstGeom>
            <a:ln w="12700" cap="flat"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6251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6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6">
          <p15:clr>
            <a:srgbClr val="F26B43"/>
          </p15:clr>
        </p15:guide>
        <p15:guide id="2" pos="6984">
          <p15:clr>
            <a:srgbClr val="F26B43"/>
          </p15:clr>
        </p15:guide>
        <p15:guide id="3" orient="horz" pos="1008">
          <p15:clr>
            <a:srgbClr val="F26B43"/>
          </p15:clr>
        </p15:guide>
        <p15:guide id="4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1104900" y="2292095"/>
            <a:ext cx="5734050" cy="1365506"/>
          </a:xfrm>
        </p:spPr>
        <p:txBody>
          <a:bodyPr anchor="ctr">
            <a:normAutofit fontScale="90000"/>
          </a:bodyPr>
          <a:lstStyle/>
          <a:p>
            <a:r>
              <a:rPr lang="en-GB" sz="3200" dirty="0"/>
              <a:t>Mastering Successful Research Publication and Ethical Practices</a:t>
            </a:r>
            <a:endParaRPr lang="en-US" sz="32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04900" y="3657602"/>
            <a:ext cx="5734050" cy="1809748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dirty="0"/>
              <a:t>Presented by: Dr H.N. Okunbor</a:t>
            </a:r>
            <a:endParaRPr lang="en-US" dirty="0"/>
          </a:p>
          <a:p>
            <a:r>
              <a:rPr lang="en-GB" dirty="0"/>
              <a:t>Organized by: Antimicrobial Resistance Club</a:t>
            </a:r>
          </a:p>
          <a:p>
            <a:r>
              <a:rPr lang="en-GB" dirty="0"/>
              <a:t>Location of the Training Session: Babcock University</a:t>
            </a:r>
          </a:p>
          <a:p>
            <a:r>
              <a:rPr lang="en-GB" dirty="0"/>
              <a:t>Date: 22</a:t>
            </a:r>
            <a:r>
              <a:rPr lang="en-GB" baseline="30000" dirty="0"/>
              <a:t>nd</a:t>
            </a:r>
            <a:r>
              <a:rPr lang="en-GB" dirty="0"/>
              <a:t> May, 2025</a:t>
            </a:r>
          </a:p>
        </p:txBody>
      </p:sp>
      <p:pic>
        <p:nvPicPr>
          <p:cNvPr id="4" name="Picture Placeholder 3" descr="Open book on table, blurred shelves of books in background"/>
          <p:cNvPicPr>
            <a:picLocks noGrp="1" noChangeAspect="1"/>
          </p:cNvPicPr>
          <p:nvPr>
            <p:ph type="pic" sz="quarter" idx="13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90" r="889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57008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Revising Manuscripts Effectively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Prioritize reviewer suggestions by importance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Clarify unclear sections or add missing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Maintain your voice and scientific integrity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Proofread carefully before resubmission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Keep deadlines for revisions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6E6F202-112A-4E0B-A61D-8B2234ACD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16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Publishing and Avoiding Pitfalls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Session 2: Research Pitfalls and Ethical Practices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140E5A-FB25-413D-81FB-5BBBD6D435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39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Pitfalls and Ethical Practices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55D4292-A4D9-4561-9685-5CEE2CF4A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Common mistakes in research</a:t>
            </a:r>
          </a:p>
          <a:p>
            <a:r>
              <a:rPr lang="en-GB" dirty="0"/>
              <a:t>Avoiding errors during data collection and analysis</a:t>
            </a:r>
          </a:p>
          <a:p>
            <a:r>
              <a:rPr lang="en-GB" dirty="0"/>
              <a:t>Ethical considerations in research conduct</a:t>
            </a:r>
          </a:p>
          <a:p>
            <a:r>
              <a:rPr lang="en-GB" dirty="0"/>
              <a:t>Authorship guidelines and disputes</a:t>
            </a:r>
          </a:p>
          <a:p>
            <a:r>
              <a:rPr lang="en-GB" dirty="0"/>
              <a:t>Plagiarism and how to prevent it</a:t>
            </a:r>
          </a:p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A51F085-633A-4A0E-B825-4B9AAAC2AF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495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Research Mistakes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Poorly defined research questions</a:t>
            </a:r>
          </a:p>
          <a:p>
            <a:r>
              <a:rPr lang="en-GB" dirty="0"/>
              <a:t>Inadequate study design or sample size</a:t>
            </a:r>
          </a:p>
          <a:p>
            <a:r>
              <a:rPr lang="en-GB" dirty="0"/>
              <a:t>Inaccurate or biased data collection</a:t>
            </a:r>
          </a:p>
          <a:p>
            <a:r>
              <a:rPr lang="en-GB" dirty="0"/>
              <a:t>Ignoring data cleaning and validation</a:t>
            </a:r>
          </a:p>
          <a:p>
            <a:r>
              <a:rPr lang="en-GB" dirty="0"/>
              <a:t>Misinterpretation of results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F56BF4C-9854-449C-9BCB-019EE501A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Avoiding Errors in Data Collection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standardized protocols and tools</a:t>
            </a:r>
          </a:p>
          <a:p>
            <a:r>
              <a:rPr lang="en-GB" dirty="0"/>
              <a:t>Train research team thoroughly</a:t>
            </a:r>
          </a:p>
          <a:p>
            <a:r>
              <a:rPr lang="en-GB" dirty="0"/>
              <a:t>Monitor data quality regularly</a:t>
            </a:r>
          </a:p>
          <a:p>
            <a:r>
              <a:rPr lang="en-GB" dirty="0"/>
              <a:t>Document all procedures and deviations</a:t>
            </a:r>
          </a:p>
          <a:p>
            <a:r>
              <a:rPr lang="en-GB" dirty="0"/>
              <a:t>Backup and secure data properly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EF127F-C06D-47CB-BE8E-9F74E98B3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47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Avoiding Errors in Data Analysis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Choose appropriate statistical tests</a:t>
            </a:r>
          </a:p>
          <a:p>
            <a:r>
              <a:rPr lang="en-GB" dirty="0"/>
              <a:t>Avoid “p-hacking” or selective reporting</a:t>
            </a:r>
          </a:p>
          <a:p>
            <a:r>
              <a:rPr lang="en-GB" dirty="0"/>
              <a:t>Check assumptions before analysis</a:t>
            </a:r>
          </a:p>
          <a:p>
            <a:r>
              <a:rPr lang="en-GB" dirty="0"/>
              <a:t>Interpret results within context</a:t>
            </a:r>
          </a:p>
          <a:p>
            <a:r>
              <a:rPr lang="en-GB" dirty="0"/>
              <a:t>Seek statistical consultation if needed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3C555C-A4AD-4081-9B99-7A1F46A89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38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Ethical Considerations in Research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Obtain ethical approval from relevant boards</a:t>
            </a:r>
          </a:p>
          <a:p>
            <a:r>
              <a:rPr lang="en-GB" dirty="0"/>
              <a:t>Ensure informed consent from participants</a:t>
            </a:r>
          </a:p>
          <a:p>
            <a:r>
              <a:rPr lang="en-GB" dirty="0"/>
              <a:t>Protect participant confidentiality</a:t>
            </a:r>
          </a:p>
          <a:p>
            <a:r>
              <a:rPr lang="en-GB" dirty="0"/>
              <a:t>Disclose conflicts of interest</a:t>
            </a:r>
          </a:p>
          <a:p>
            <a:r>
              <a:rPr lang="en-GB" dirty="0"/>
              <a:t>Comply with guidelines for human/animal research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6E969B-3B52-40D1-907E-352C54D8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06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Authorship Ethics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Define authorship criteria early</a:t>
            </a:r>
          </a:p>
          <a:p>
            <a:r>
              <a:rPr lang="en-GB" dirty="0"/>
              <a:t>Include only those who contribute significantly</a:t>
            </a:r>
          </a:p>
          <a:p>
            <a:r>
              <a:rPr lang="en-GB" dirty="0"/>
              <a:t>Avoid gift or ghost authorship</a:t>
            </a:r>
          </a:p>
          <a:p>
            <a:r>
              <a:rPr lang="en-GB" dirty="0"/>
              <a:t>Resolve disputes transparently</a:t>
            </a:r>
          </a:p>
          <a:p>
            <a:r>
              <a:rPr lang="en-GB" dirty="0"/>
              <a:t>Acknowledge contributions appropriately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0F051-FC8F-4157-B50F-9128FA49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3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Plagiarism and Its Consequences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Definition and types of plagiarism</a:t>
            </a:r>
          </a:p>
          <a:p>
            <a:r>
              <a:rPr lang="en-GB" dirty="0"/>
              <a:t>Importance of original writing and citations</a:t>
            </a:r>
          </a:p>
          <a:p>
            <a:r>
              <a:rPr lang="en-GB" dirty="0"/>
              <a:t>Use plagiarism detection software</a:t>
            </a:r>
          </a:p>
          <a:p>
            <a:r>
              <a:rPr lang="en-GB" dirty="0"/>
              <a:t>Consequences: retraction, loss of credibility</a:t>
            </a:r>
          </a:p>
          <a:p>
            <a:r>
              <a:rPr lang="en-GB" dirty="0"/>
              <a:t>Educate team on plagiarism prevention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99E153-678D-4D21-A3C9-3783571B8E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357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Avoiding Plagiarism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Paraphrase and summarize properly</a:t>
            </a:r>
          </a:p>
          <a:p>
            <a:r>
              <a:rPr lang="en-GB" dirty="0"/>
              <a:t>Cite all sources, even for ideas</a:t>
            </a:r>
          </a:p>
          <a:p>
            <a:r>
              <a:rPr lang="en-GB" dirty="0"/>
              <a:t>Use quotation marks for direct quotes</a:t>
            </a:r>
          </a:p>
          <a:p>
            <a:r>
              <a:rPr lang="en-GB" dirty="0"/>
              <a:t>Keep track of references meticulously</a:t>
            </a:r>
          </a:p>
          <a:p>
            <a:r>
              <a:rPr lang="en-GB" dirty="0"/>
              <a:t>Maintain integrity throughout the research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6E644C-8CF2-44C7-A400-93AF67AA1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05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Publishing and Avoiding Pitfalls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Session 1: Publishing and Peer Review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35BEBD-30F0-40FA-ACEC-91BBFB7A20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Tips for Successful Publishing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Start with a clear, focused manuscript</a:t>
            </a:r>
          </a:p>
          <a:p>
            <a:r>
              <a:rPr lang="en-GB" dirty="0"/>
              <a:t>Choose the right journal strategically</a:t>
            </a:r>
          </a:p>
          <a:p>
            <a:r>
              <a:rPr lang="en-GB" dirty="0"/>
              <a:t>Prepare a compelling cover letter</a:t>
            </a:r>
          </a:p>
          <a:p>
            <a:r>
              <a:rPr lang="en-GB" dirty="0"/>
              <a:t>Follow submission guidelines closely</a:t>
            </a:r>
          </a:p>
          <a:p>
            <a:r>
              <a:rPr lang="en-GB" dirty="0"/>
              <a:t>Respond professionally to all feedback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C4DA9-9DD5-4E46-8D3D-5E45BF3782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324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 and Key Takeaways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Publishing requires careful planning and ethics</a:t>
            </a:r>
          </a:p>
          <a:p>
            <a:r>
              <a:rPr lang="en-GB" dirty="0"/>
              <a:t>Choose journals wisely and follow guidelines</a:t>
            </a:r>
          </a:p>
          <a:p>
            <a:r>
              <a:rPr lang="en-GB" dirty="0"/>
              <a:t>Peer review is an opportunity for improvement</a:t>
            </a:r>
          </a:p>
          <a:p>
            <a:r>
              <a:rPr lang="en-GB" dirty="0"/>
              <a:t>Avoid common research errors and unethical practices</a:t>
            </a:r>
          </a:p>
          <a:p>
            <a:r>
              <a:rPr lang="en-GB" dirty="0"/>
              <a:t>Uphold integrity in authorship and originality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1782DB-BFCE-4130-BFB5-06B5ACDAD5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409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 &amp; Discussion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87E60B-8F60-4253-B255-23A4725F3B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Open floor for questions</a:t>
            </a:r>
          </a:p>
          <a:p>
            <a:r>
              <a:rPr lang="en-GB" dirty="0"/>
              <a:t>Share experiences with publishing</a:t>
            </a:r>
          </a:p>
          <a:p>
            <a:r>
              <a:rPr lang="en-GB" dirty="0"/>
              <a:t>Discuss challenges and solutions</a:t>
            </a:r>
          </a:p>
          <a:p>
            <a:r>
              <a:rPr lang="en-GB" dirty="0"/>
              <a:t>Provide additional resources and contacts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7129FE-82F1-4F0B-A2C7-0F92C57FD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1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Acknowledgment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Deep gratitude to Prof. C.J. </a:t>
            </a:r>
            <a:r>
              <a:rPr lang="en-GB" dirty="0" err="1"/>
              <a:t>Elikwu</a:t>
            </a:r>
            <a:endParaRPr lang="en-GB" dirty="0"/>
          </a:p>
          <a:p>
            <a:r>
              <a:rPr lang="en-GB" dirty="0"/>
              <a:t>Appreciation to </a:t>
            </a:r>
            <a:r>
              <a:rPr lang="en-GB" dirty="0" err="1"/>
              <a:t>Dr.</a:t>
            </a:r>
            <a:r>
              <a:rPr lang="en-GB" dirty="0"/>
              <a:t> I. </a:t>
            </a:r>
            <a:r>
              <a:rPr lang="en-GB" dirty="0" err="1"/>
              <a:t>Otaigbe</a:t>
            </a:r>
            <a:r>
              <a:rPr lang="en-GB" dirty="0"/>
              <a:t> for guidance</a:t>
            </a:r>
          </a:p>
          <a:p>
            <a:r>
              <a:rPr lang="en-GB" dirty="0"/>
              <a:t>Thanks to </a:t>
            </a:r>
            <a:r>
              <a:rPr lang="en-GB" dirty="0" err="1"/>
              <a:t>Dr.</a:t>
            </a:r>
            <a:r>
              <a:rPr lang="en-GB" dirty="0"/>
              <a:t> T.A. Oluwole for support</a:t>
            </a:r>
          </a:p>
          <a:p>
            <a:r>
              <a:rPr lang="en-GB" dirty="0"/>
              <a:t>Their contributions enriched this presentation content</a:t>
            </a:r>
          </a:p>
          <a:p>
            <a:r>
              <a:rPr lang="en-GB" dirty="0"/>
              <a:t>Recognized for leadership in academic and research excellence</a:t>
            </a:r>
          </a:p>
          <a:p>
            <a:r>
              <a:rPr lang="en-GB" dirty="0"/>
              <a:t>Grateful for mentorship and collaborative engagement</a:t>
            </a:r>
          </a:p>
        </p:txBody>
      </p:sp>
    </p:spTree>
    <p:extLst>
      <p:ext uri="{BB962C8B-B14F-4D97-AF65-F5344CB8AC3E}">
        <p14:creationId xmlns:p14="http://schemas.microsoft.com/office/powerpoint/2010/main" val="299476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Disclaimer &amp; References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Disclaimer</a:t>
            </a:r>
            <a:endParaRPr lang="en-US" dirty="0"/>
          </a:p>
          <a:p>
            <a:pPr lvl="0"/>
            <a:r>
              <a:rPr lang="en-US" dirty="0"/>
              <a:t>Presentation intended for educational training purposes only</a:t>
            </a:r>
          </a:p>
          <a:p>
            <a:pPr lvl="0"/>
            <a:r>
              <a:rPr lang="en-US" dirty="0"/>
              <a:t>Content does not represent official institutional policy</a:t>
            </a:r>
          </a:p>
          <a:p>
            <a:pPr lvl="0"/>
            <a:r>
              <a:rPr lang="en-US" dirty="0"/>
              <a:t>Examples used are for illustrative learning clarity</a:t>
            </a:r>
          </a:p>
          <a:p>
            <a:pPr lvl="0"/>
            <a:r>
              <a:rPr lang="en-US" dirty="0"/>
              <a:t>Presenter bears responsibility for interpretation and errors</a:t>
            </a:r>
          </a:p>
          <a:p>
            <a:pPr marL="0" indent="0">
              <a:buNone/>
            </a:pPr>
            <a:r>
              <a:rPr lang="en-US" b="1" dirty="0"/>
              <a:t>References</a:t>
            </a:r>
            <a:endParaRPr lang="en-US" dirty="0"/>
          </a:p>
          <a:p>
            <a:pPr lvl="0"/>
            <a:r>
              <a:rPr lang="en-US" dirty="0"/>
              <a:t>Lecture notes from Prof. M.D. </a:t>
            </a:r>
            <a:r>
              <a:rPr lang="en-US" dirty="0" err="1"/>
              <a:t>Dairo</a:t>
            </a:r>
            <a:r>
              <a:rPr lang="en-US" dirty="0"/>
              <a:t>, University of Ibadan</a:t>
            </a:r>
          </a:p>
        </p:txBody>
      </p:sp>
    </p:spTree>
    <p:extLst>
      <p:ext uri="{BB962C8B-B14F-4D97-AF65-F5344CB8AC3E}">
        <p14:creationId xmlns:p14="http://schemas.microsoft.com/office/powerpoint/2010/main" val="3346401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Publishing and Peer Review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6A174-E9C5-4F55-B1E8-F90EE02FA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Importance of choosing the right journal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Understanding submission guidelines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Open access publishing options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Handling peer review process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Revising and resubmitting manuscripts</a:t>
            </a:r>
          </a:p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3DBFD4F3-7597-4932-A1D2-2CD7E8F93C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27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Importance of Publishing Research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6A174-E9C5-4F55-B1E8-F90EE02FA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5551932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Shares knowledge with the scientific community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Builds academic reputation and career progression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Enables collaboration and funding opportunities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Provides validation and credibility for findings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Contributes to evidence-based practice</a:t>
            </a:r>
          </a:p>
          <a:p>
            <a:endParaRPr lang="en-US" dirty="0"/>
          </a:p>
        </p:txBody>
      </p:sp>
      <p:graphicFrame>
        <p:nvGraphicFramePr>
          <p:cNvPr id="6" name="Content Placeholder 5" descr="Clustered Column chart showing the values of 3 series for 4 categories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682286"/>
              </p:ext>
            </p:extLst>
          </p:nvPr>
        </p:nvGraphicFramePr>
        <p:xfrm>
          <a:off x="6656832" y="1600200"/>
          <a:ext cx="4430268" cy="3282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CCBE93-00CB-437B-B3DB-6E63F824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133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Choosing the Right Journal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991100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Match journal scope to your research topic (Journal / Author Name Estimator)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Consider journal impact factor and audience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Check indexing and visibility (PubMed, Scopus,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 journal reputation and review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Assess open access options and publication fees</a:t>
            </a:r>
          </a:p>
        </p:txBody>
      </p:sp>
      <p:pic>
        <p:nvPicPr>
          <p:cNvPr id="5" name="Picture Placeholder 4" descr="Close-up of books on shelves with more books blurred in foreground and backgrou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r="3155"/>
          <a:stretch>
            <a:fillRect/>
          </a:stretch>
        </p:blipFill>
        <p:spPr>
          <a:xfrm>
            <a:off x="6236207" y="1947671"/>
            <a:ext cx="4849375" cy="344762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18163B3-1E94-4CF0-8B42-2D12383E6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Understanding Submission Guidelines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991100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Follow journal-specific formatting instructions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Prepare required documents (cover letter, figures,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Check word limits and reference styles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Ensure ethical compliance (IRB, consent)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Use journal’s submission system accurately</a:t>
            </a:r>
          </a:p>
        </p:txBody>
      </p:sp>
      <p:pic>
        <p:nvPicPr>
          <p:cNvPr id="5" name="Picture Placeholder 4" descr="Close-up of books on shelves with more books blurred in foreground and backgrou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r="3155"/>
          <a:stretch>
            <a:fillRect/>
          </a:stretch>
        </p:blipFill>
        <p:spPr>
          <a:xfrm>
            <a:off x="6236207" y="1947671"/>
            <a:ext cx="4849375" cy="344762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586E40-A78B-42E2-BA19-C362D48CF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4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Access Publishing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991100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Definition and types of open access (gold, green)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Benefits: wider accessibility, increased citations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Potential costs: Article Processing Charges (APCs)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Funders’ open access policies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Predatory journals warning signs</a:t>
            </a:r>
          </a:p>
        </p:txBody>
      </p:sp>
      <p:pic>
        <p:nvPicPr>
          <p:cNvPr id="5" name="Picture Placeholder 4" descr="Close-up of books on shelves with more books blurred in foreground and backgrou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r="3155"/>
          <a:stretch>
            <a:fillRect/>
          </a:stretch>
        </p:blipFill>
        <p:spPr>
          <a:xfrm>
            <a:off x="6236207" y="1947671"/>
            <a:ext cx="4849375" cy="344762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4DFF6DB-7A50-487C-80BA-016AEC7C7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58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Peer Review Process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04900" y="1600200"/>
            <a:ext cx="4991100" cy="457200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Purpose: quality control and improvement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Types: single-blind, double-blind, open review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Reviewer roles: constructive feedback, ethical check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Timeline from submission to decision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Outcomes: accept, revise, or reject</a:t>
            </a:r>
          </a:p>
        </p:txBody>
      </p:sp>
      <p:pic>
        <p:nvPicPr>
          <p:cNvPr id="5" name="Picture Placeholder 4" descr="Close-up of books on shelves with more books blurred in foreground and background"/>
          <p:cNvPicPr>
            <a:picLocks noGrp="1" noChangeAspect="1"/>
          </p:cNvPicPr>
          <p:nvPr>
            <p:ph type="pic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55" r="3155"/>
          <a:stretch>
            <a:fillRect/>
          </a:stretch>
        </p:blipFill>
        <p:spPr>
          <a:xfrm>
            <a:off x="6236207" y="1947671"/>
            <a:ext cx="4849375" cy="3447621"/>
          </a:xfr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96B7C4F-E42A-469A-B2AB-5BB662231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5945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Responding to Reviewer Comments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Read comments carefully and objectively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Address each point systematically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Provide clear, respectful responses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Revise manuscript accordingly with tracked changes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Communicate changes in a response letter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843F9-DAB8-4E6B-8EB9-35FE7BE8F6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33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cademic Literature 16x9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F03431380.potx" id="{B573BD99-E105-4D2A-964B-B901A176567A}" vid="{B1D363B9-18DE-4874-9E2B-FD69B5C6548D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Academic presentation, pinstripe and ribbon design (widescreen)</Template>
  <TotalTime>96</TotalTime>
  <Words>801</Words>
  <Application>Microsoft Office PowerPoint</Application>
  <PresentationFormat>Widescreen</PresentationFormat>
  <Paragraphs>162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Euphemia</vt:lpstr>
      <vt:lpstr>Plantagenet Cherokee</vt:lpstr>
      <vt:lpstr>Wingdings</vt:lpstr>
      <vt:lpstr>Academic Literature 16x9</vt:lpstr>
      <vt:lpstr>Mastering Successful Research Publication and Ethical Practices</vt:lpstr>
      <vt:lpstr>Publishing and Avoiding Pitfalls</vt:lpstr>
      <vt:lpstr>Publishing and Peer Review</vt:lpstr>
      <vt:lpstr>Importance of Publishing Research</vt:lpstr>
      <vt:lpstr>Choosing the Right Journal</vt:lpstr>
      <vt:lpstr>Understanding Submission Guidelines</vt:lpstr>
      <vt:lpstr>Open Access Publishing</vt:lpstr>
      <vt:lpstr>The Peer Review Process</vt:lpstr>
      <vt:lpstr>Responding to Reviewer Comments</vt:lpstr>
      <vt:lpstr>Revising Manuscripts Effectively</vt:lpstr>
      <vt:lpstr>Publishing and Avoiding Pitfalls</vt:lpstr>
      <vt:lpstr>Research Pitfalls and Ethical Practices</vt:lpstr>
      <vt:lpstr>Common Research Mistakes</vt:lpstr>
      <vt:lpstr>Avoiding Errors in Data Collection</vt:lpstr>
      <vt:lpstr>Avoiding Errors in Data Analysis</vt:lpstr>
      <vt:lpstr>Ethical Considerations in Research</vt:lpstr>
      <vt:lpstr>Authorship Ethics</vt:lpstr>
      <vt:lpstr>Plagiarism and Its Consequences</vt:lpstr>
      <vt:lpstr>Avoiding Plagiarism</vt:lpstr>
      <vt:lpstr>Tips for Successful Publishing</vt:lpstr>
      <vt:lpstr>Summary and Key Takeaways</vt:lpstr>
      <vt:lpstr>Questions &amp; Discussion</vt:lpstr>
      <vt:lpstr>Acknowledgment</vt:lpstr>
      <vt:lpstr>Disclaimer &amp; 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Mastering Successful Research Publication and Ethical Practices</dc:title>
  <dc:creator>Hilary Okunbor</dc:creator>
  <cp:lastModifiedBy>Hilary Okunbor</cp:lastModifiedBy>
  <cp:revision>6</cp:revision>
  <dcterms:created xsi:type="dcterms:W3CDTF">2025-05-21T21:45:24Z</dcterms:created>
  <dcterms:modified xsi:type="dcterms:W3CDTF">2025-05-22T20:13:30Z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