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7" r:id="rId5"/>
    <p:sldId id="289" r:id="rId6"/>
    <p:sldId id="269" r:id="rId7"/>
    <p:sldId id="261" r:id="rId8"/>
    <p:sldId id="276" r:id="rId9"/>
    <p:sldId id="259" r:id="rId10"/>
    <p:sldId id="292" r:id="rId11"/>
    <p:sldId id="291" r:id="rId12"/>
    <p:sldId id="268" r:id="rId13"/>
    <p:sldId id="260" r:id="rId14"/>
    <p:sldId id="262" r:id="rId15"/>
    <p:sldId id="263" r:id="rId16"/>
    <p:sldId id="264" r:id="rId17"/>
    <p:sldId id="277" r:id="rId18"/>
    <p:sldId id="278" r:id="rId19"/>
    <p:sldId id="279" r:id="rId20"/>
    <p:sldId id="280" r:id="rId21"/>
    <p:sldId id="275" r:id="rId22"/>
    <p:sldId id="281" r:id="rId23"/>
    <p:sldId id="283" r:id="rId24"/>
    <p:sldId id="282" r:id="rId25"/>
    <p:sldId id="285" r:id="rId26"/>
    <p:sldId id="293" r:id="rId27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leen farrell" userId="1868fc63a0e1cc73" providerId="LiveId" clId="{D0C5F1AE-26DE-4141-95A4-B5670A091D6C}"/>
    <pc:docChg chg="custSel addSld modSld">
      <pc:chgData name="kathleen farrell" userId="1868fc63a0e1cc73" providerId="LiveId" clId="{D0C5F1AE-26DE-4141-95A4-B5670A091D6C}" dt="2024-06-17T03:46:24.817" v="199" actId="14100"/>
      <pc:docMkLst>
        <pc:docMk/>
      </pc:docMkLst>
      <pc:sldChg chg="addSp delSp modSp new mod chgLayout">
        <pc:chgData name="kathleen farrell" userId="1868fc63a0e1cc73" providerId="LiveId" clId="{D0C5F1AE-26DE-4141-95A4-B5670A091D6C}" dt="2024-06-17T03:46:24.817" v="199" actId="14100"/>
        <pc:sldMkLst>
          <pc:docMk/>
          <pc:sldMk cId="2923805392" sldId="293"/>
        </pc:sldMkLst>
        <pc:spChg chg="del">
          <ac:chgData name="kathleen farrell" userId="1868fc63a0e1cc73" providerId="LiveId" clId="{D0C5F1AE-26DE-4141-95A4-B5670A091D6C}" dt="2024-06-17T02:39:13.411" v="1" actId="700"/>
          <ac:spMkLst>
            <pc:docMk/>
            <pc:sldMk cId="2923805392" sldId="293"/>
            <ac:spMk id="2" creationId="{5EB11FA5-0C19-973A-4268-EACCB989A6F8}"/>
          </ac:spMkLst>
        </pc:spChg>
        <pc:spChg chg="del">
          <ac:chgData name="kathleen farrell" userId="1868fc63a0e1cc73" providerId="LiveId" clId="{D0C5F1AE-26DE-4141-95A4-B5670A091D6C}" dt="2024-06-17T02:39:13.411" v="1" actId="700"/>
          <ac:spMkLst>
            <pc:docMk/>
            <pc:sldMk cId="2923805392" sldId="293"/>
            <ac:spMk id="3" creationId="{D84AF9FE-0EDE-E62D-F16B-0E07D1183AA3}"/>
          </ac:spMkLst>
        </pc:spChg>
        <pc:spChg chg="add mod ord">
          <ac:chgData name="kathleen farrell" userId="1868fc63a0e1cc73" providerId="LiveId" clId="{D0C5F1AE-26DE-4141-95A4-B5670A091D6C}" dt="2024-06-17T03:46:24.817" v="199" actId="14100"/>
          <ac:spMkLst>
            <pc:docMk/>
            <pc:sldMk cId="2923805392" sldId="293"/>
            <ac:spMk id="4" creationId="{A2520C00-948D-C828-0470-5FBCE08100CA}"/>
          </ac:spMkLst>
        </pc:spChg>
        <pc:spChg chg="add mod ord">
          <ac:chgData name="kathleen farrell" userId="1868fc63a0e1cc73" providerId="LiveId" clId="{D0C5F1AE-26DE-4141-95A4-B5670A091D6C}" dt="2024-06-17T03:46:13.497" v="197" actId="14100"/>
          <ac:spMkLst>
            <pc:docMk/>
            <pc:sldMk cId="2923805392" sldId="293"/>
            <ac:spMk id="5" creationId="{53EA3F37-7C89-43F2-8C15-28EEF2A620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2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4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5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2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8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2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1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0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15B26-D832-4414-A698-0B204098AA8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B6BF8-9B7B-4021-BF49-0620079D0C6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52AD26-D526-4201-93D1-2C3E779B7EC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14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.www.jointcommission.org/standar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AC8B2-9DBF-474D-9604-93F494238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1102362"/>
          </a:xfrm>
        </p:spPr>
        <p:txBody>
          <a:bodyPr>
            <a:normAutofit/>
          </a:bodyPr>
          <a:lstStyle/>
          <a:p>
            <a:r>
              <a:rPr lang="en-US" sz="4400" dirty="0"/>
              <a:t>Documentation That Matters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37FFC-BA15-439A-9AAB-597BDFBB7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756" y="2627721"/>
            <a:ext cx="6858000" cy="3695307"/>
          </a:xfrm>
        </p:spPr>
        <p:txBody>
          <a:bodyPr/>
          <a:lstStyle/>
          <a:p>
            <a:r>
              <a:rPr lang="en-US" dirty="0"/>
              <a:t>Kathleen Farrell </a:t>
            </a:r>
          </a:p>
          <a:p>
            <a:r>
              <a:rPr lang="en-US" dirty="0"/>
              <a:t>EdD, MSN, BSN, BA, NPD-BC, CCE, C-EFM, RNC-OB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78935B-160B-4098-818D-0F31CA04A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73" y="4318001"/>
            <a:ext cx="2692327" cy="17127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9ECA62-B00D-46EF-ACCC-F6646CCE4F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499" y="4290376"/>
            <a:ext cx="2692328" cy="174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5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dication Cabinets | Automated Dispensing Storage - Omnicell">
            <a:extLst>
              <a:ext uri="{FF2B5EF4-FFF2-40B4-BE49-F238E27FC236}">
                <a16:creationId xmlns:a16="http://schemas.microsoft.com/office/drawing/2014/main" id="{F221B157-ADE2-41AE-C18C-BA3C41792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13183"/>
            <a:ext cx="7036904" cy="508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091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mnicell XT – Automated dispensing cabinets - Palex Medical">
            <a:extLst>
              <a:ext uri="{FF2B5EF4-FFF2-40B4-BE49-F238E27FC236}">
                <a16:creationId xmlns:a16="http://schemas.microsoft.com/office/drawing/2014/main" id="{266161F2-C42F-783D-8AB6-6845CC050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487" y="1325217"/>
            <a:ext cx="5989983" cy="435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098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8AE8-67FC-4221-B5DE-A5C14EDAD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73DD-A0CA-40C7-95F3-C7584FF0D4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DBAFA9F-B7C9-4423-A730-3ED106A924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314" y="2075195"/>
            <a:ext cx="3456035" cy="2852709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33B7F4-A208-4E70-A5B7-F8CC1C7933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56" y="2075194"/>
            <a:ext cx="3192187" cy="290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36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D450B-7F87-4136-B67D-A0DA866E8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763" y="858742"/>
            <a:ext cx="7823586" cy="831948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80B5A-D43E-43C6-94EA-73F07FD55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Factors that improve the quality of documentation:</a:t>
            </a:r>
          </a:p>
          <a:p>
            <a:pPr marL="0" indent="0">
              <a:buNone/>
            </a:pPr>
            <a:r>
              <a:rPr lang="en-US" b="1" dirty="0"/>
              <a:t>Accuracy</a:t>
            </a:r>
            <a:r>
              <a:rPr lang="en-US" dirty="0"/>
              <a:t> – what you see, hear, smell, feel, measure, and    	         count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/>
              <a:t>Relevance</a:t>
            </a:r>
            <a:r>
              <a:rPr lang="en-US" dirty="0"/>
              <a:t> –record only data that is relevant to the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                    care of the patient</a:t>
            </a:r>
          </a:p>
          <a:p>
            <a:pPr marL="0" indent="0">
              <a:buNone/>
            </a:pPr>
            <a:r>
              <a:rPr lang="en-US" b="1" dirty="0"/>
              <a:t>Completeness</a:t>
            </a:r>
            <a:r>
              <a:rPr lang="en-US" dirty="0"/>
              <a:t> – include all required data and  		              	                  documentation forms </a:t>
            </a:r>
          </a:p>
          <a:p>
            <a:pPr marL="0" indent="0">
              <a:buNone/>
            </a:pPr>
            <a:r>
              <a:rPr lang="en-US" b="1" dirty="0"/>
              <a:t>Timeliness</a:t>
            </a:r>
            <a:r>
              <a:rPr lang="en-US" dirty="0"/>
              <a:t> – complete records within the time specified     	            by the policies of the institution</a:t>
            </a:r>
          </a:p>
          <a:p>
            <a:pPr marL="0" indent="0">
              <a:buNone/>
            </a:pPr>
            <a:r>
              <a:rPr lang="en-US" b="1" dirty="0"/>
              <a:t>Confidentiality</a:t>
            </a:r>
            <a:r>
              <a:rPr lang="en-US" dirty="0"/>
              <a:t> – unauthorized access to Protected 		         Health Information is prohibited by law</a:t>
            </a:r>
          </a:p>
        </p:txBody>
      </p:sp>
    </p:spTree>
    <p:extLst>
      <p:ext uri="{BB962C8B-B14F-4D97-AF65-F5344CB8AC3E}">
        <p14:creationId xmlns:p14="http://schemas.microsoft.com/office/powerpoint/2010/main" val="3034008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134DB-7483-4120-A43D-058E85055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3600"/>
            <a:ext cx="7886700" cy="827089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F7432-444F-46DA-9971-420172A2D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When to Document</a:t>
            </a:r>
          </a:p>
          <a:p>
            <a:r>
              <a:rPr lang="en-US" dirty="0"/>
              <a:t>On admission</a:t>
            </a:r>
          </a:p>
          <a:p>
            <a:r>
              <a:rPr lang="en-US" dirty="0"/>
              <a:t>For patient care activities as indicated- before/during/after</a:t>
            </a:r>
          </a:p>
          <a:p>
            <a:r>
              <a:rPr lang="en-US" dirty="0"/>
              <a:t>If the patient refuses care</a:t>
            </a:r>
          </a:p>
          <a:p>
            <a:r>
              <a:rPr lang="en-US" dirty="0"/>
              <a:t>When there is a change in status and/or care activities</a:t>
            </a:r>
          </a:p>
          <a:p>
            <a:r>
              <a:rPr lang="en-US" dirty="0"/>
              <a:t>If there is an occurrence/issue</a:t>
            </a:r>
          </a:p>
          <a:p>
            <a:r>
              <a:rPr lang="en-US" dirty="0"/>
              <a:t>At transfer or discharge</a:t>
            </a:r>
          </a:p>
          <a:p>
            <a:r>
              <a:rPr lang="en-US" dirty="0"/>
              <a:t>After patient/family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23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BC3F-6858-4386-A2A7-1F2117705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9950"/>
            <a:ext cx="7886700" cy="865189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AFBD0-6A1C-4921-A1D2-D70A6BA9B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What to Document</a:t>
            </a:r>
          </a:p>
          <a:p>
            <a:r>
              <a:rPr lang="en-US" sz="2400" dirty="0"/>
              <a:t>Observations/Assessments/Reassessments</a:t>
            </a:r>
          </a:p>
          <a:p>
            <a:r>
              <a:rPr lang="en-US" sz="2400" dirty="0"/>
              <a:t>All care provided by nurses and the interdisciplinary team</a:t>
            </a:r>
          </a:p>
          <a:p>
            <a:r>
              <a:rPr lang="en-US" sz="2400" dirty="0"/>
              <a:t>The treatment plan</a:t>
            </a:r>
          </a:p>
          <a:p>
            <a:r>
              <a:rPr lang="en-US" sz="2400" dirty="0"/>
              <a:t>Change in patient status</a:t>
            </a:r>
          </a:p>
          <a:p>
            <a:r>
              <a:rPr lang="en-US" sz="2400" dirty="0"/>
              <a:t>Response to treatment</a:t>
            </a:r>
          </a:p>
          <a:p>
            <a:r>
              <a:rPr lang="en-US" sz="2400" dirty="0"/>
              <a:t>Issues/incidents involving the patient and/or family members</a:t>
            </a:r>
          </a:p>
          <a:p>
            <a:r>
              <a:rPr lang="en-US" sz="2400" dirty="0"/>
              <a:t>Patient/family education and an evaluation of the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723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8E67B-6E64-4D47-B4F9-12FBA3A88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76300"/>
            <a:ext cx="7886700" cy="814389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1218F-4EBE-446C-A6D1-20171B1FC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Considerations</a:t>
            </a:r>
          </a:p>
          <a:p>
            <a:r>
              <a:rPr lang="en-US" dirty="0"/>
              <a:t>The medical record (chart) is a legal document</a:t>
            </a:r>
          </a:p>
          <a:p>
            <a:r>
              <a:rPr lang="en-US" dirty="0"/>
              <a:t>No arguing or fighting in the medical record</a:t>
            </a:r>
          </a:p>
          <a:p>
            <a:r>
              <a:rPr lang="en-US" dirty="0"/>
              <a:t>The medical record must always be stored safely </a:t>
            </a:r>
          </a:p>
          <a:p>
            <a:r>
              <a:rPr lang="en-US" dirty="0"/>
              <a:t>Written consent is required to release medical documents</a:t>
            </a:r>
          </a:p>
          <a:p>
            <a:r>
              <a:rPr lang="en-US" dirty="0"/>
              <a:t>Correct errors according to the institution’s guidelines</a:t>
            </a:r>
          </a:p>
        </p:txBody>
      </p:sp>
    </p:spTree>
    <p:extLst>
      <p:ext uri="{BB962C8B-B14F-4D97-AF65-F5344CB8AC3E}">
        <p14:creationId xmlns:p14="http://schemas.microsoft.com/office/powerpoint/2010/main" val="2924220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FC2DE-7E84-4B63-A43A-403E0EEA4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Do:</a:t>
            </a:r>
          </a:p>
          <a:p>
            <a:r>
              <a:rPr lang="en-US" dirty="0"/>
              <a:t>Check that you have the correct medical record before making entries</a:t>
            </a:r>
          </a:p>
          <a:p>
            <a:r>
              <a:rPr lang="en-US" dirty="0"/>
              <a:t>Write professionally – terminology, content, syntax</a:t>
            </a:r>
          </a:p>
          <a:p>
            <a:r>
              <a:rPr lang="en-US" dirty="0"/>
              <a:t>Enter data in the correct place (electronic records)</a:t>
            </a:r>
          </a:p>
          <a:p>
            <a:r>
              <a:rPr lang="en-US" dirty="0"/>
              <a:t>Date, time, sign every entry</a:t>
            </a:r>
          </a:p>
          <a:p>
            <a:r>
              <a:rPr lang="en-US" dirty="0"/>
              <a:t>Record conversations with care providers – name, content, response</a:t>
            </a:r>
          </a:p>
          <a:p>
            <a:r>
              <a:rPr lang="en-US" dirty="0"/>
              <a:t>Chart barriers/refusal of treatment and efforts to resolve the situation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2C33C88-66F4-4155-83AD-4CE4E16D5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7266"/>
            <a:ext cx="7886700" cy="823423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</p:spTree>
    <p:extLst>
      <p:ext uri="{BB962C8B-B14F-4D97-AF65-F5344CB8AC3E}">
        <p14:creationId xmlns:p14="http://schemas.microsoft.com/office/powerpoint/2010/main" val="1384184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969B-8B74-42DF-986C-719C42068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8986"/>
            <a:ext cx="7886700" cy="851703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F1073-648E-484B-99E5-46AF0A98A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Do:</a:t>
            </a:r>
          </a:p>
          <a:p>
            <a:r>
              <a:rPr lang="en-US" dirty="0"/>
              <a:t>Avoid abbreviations. If required use only institution approved abbreviations</a:t>
            </a:r>
          </a:p>
          <a:p>
            <a:r>
              <a:rPr lang="en-US" dirty="0"/>
              <a:t>Follow the institution’s guidelines for “late entries” and “corrections”</a:t>
            </a:r>
          </a:p>
          <a:p>
            <a:r>
              <a:rPr lang="en-US" dirty="0"/>
              <a:t>Write legibly</a:t>
            </a:r>
          </a:p>
          <a:p>
            <a:r>
              <a:rPr lang="en-US" dirty="0"/>
              <a:t>When an entry continues to another page - sign the end of the first page and enter continued, date, time, and signature on the new page</a:t>
            </a:r>
          </a:p>
          <a:p>
            <a:r>
              <a:rPr lang="en-US" dirty="0"/>
              <a:t>Electronic entries -log off after entering data</a:t>
            </a:r>
          </a:p>
        </p:txBody>
      </p:sp>
    </p:spTree>
    <p:extLst>
      <p:ext uri="{BB962C8B-B14F-4D97-AF65-F5344CB8AC3E}">
        <p14:creationId xmlns:p14="http://schemas.microsoft.com/office/powerpoint/2010/main" val="1766517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43A1B-F4CD-4A9B-8CE5-AD33C2546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29559"/>
            <a:ext cx="7886700" cy="861130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DDC5-F84F-4D3E-AB6A-C443B20F1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Do Not:</a:t>
            </a:r>
          </a:p>
          <a:p>
            <a:r>
              <a:rPr lang="en-US" sz="3200" dirty="0"/>
              <a:t>Document care before it is given – </a:t>
            </a:r>
            <a:r>
              <a:rPr lang="en-US" sz="3200" b="1" dirty="0"/>
              <a:t> fraud</a:t>
            </a:r>
          </a:p>
          <a:p>
            <a:r>
              <a:rPr lang="en-US" sz="3200" dirty="0"/>
              <a:t>Alter the medical record – </a:t>
            </a:r>
            <a:r>
              <a:rPr lang="en-US" sz="3200" b="1" dirty="0"/>
              <a:t>this is criminal</a:t>
            </a:r>
          </a:p>
          <a:p>
            <a:r>
              <a:rPr lang="en-US" sz="3200" dirty="0"/>
              <a:t>Block chart – enter care activities when provided</a:t>
            </a:r>
          </a:p>
          <a:p>
            <a:r>
              <a:rPr lang="en-US" sz="3200" dirty="0"/>
              <a:t>Enter care done by another nurse</a:t>
            </a:r>
          </a:p>
          <a:p>
            <a:r>
              <a:rPr lang="en-US" sz="3200" dirty="0"/>
              <a:t>Write imprecise descriptions, use a measurement</a:t>
            </a:r>
          </a:p>
        </p:txBody>
      </p:sp>
    </p:spTree>
    <p:extLst>
      <p:ext uri="{BB962C8B-B14F-4D97-AF65-F5344CB8AC3E}">
        <p14:creationId xmlns:p14="http://schemas.microsoft.com/office/powerpoint/2010/main" val="134325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9FC23-FE73-40C3-91E8-81E748BD0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7CE5B-CC13-4C94-B91E-83C1C65B9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7" y="1825625"/>
            <a:ext cx="719593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Objectives</a:t>
            </a:r>
          </a:p>
          <a:p>
            <a:r>
              <a:rPr lang="en-US" dirty="0"/>
              <a:t>Define nursing documentation</a:t>
            </a:r>
          </a:p>
          <a:p>
            <a:r>
              <a:rPr lang="en-US" dirty="0"/>
              <a:t>Discuss the importance  of documentation</a:t>
            </a:r>
          </a:p>
          <a:p>
            <a:r>
              <a:rPr lang="en-US" dirty="0"/>
              <a:t>Summarize key documentation elements </a:t>
            </a:r>
          </a:p>
          <a:p>
            <a:r>
              <a:rPr lang="en-US" dirty="0"/>
              <a:t>Review a documentation method that can produce  quality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48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44879-3FC0-40C6-AF6F-42FFD9A27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88BB4-F914-462F-B261-48F14555C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Do Not:</a:t>
            </a:r>
          </a:p>
          <a:p>
            <a:r>
              <a:rPr lang="en-US" sz="3200" dirty="0"/>
              <a:t>Chart a symptom or complaint without stating what was done about it</a:t>
            </a:r>
          </a:p>
          <a:p>
            <a:r>
              <a:rPr lang="en-US" sz="3200" dirty="0"/>
              <a:t>Leave large spaces and blank lines between text</a:t>
            </a:r>
          </a:p>
          <a:p>
            <a:r>
              <a:rPr lang="en-US" sz="3200" dirty="0"/>
              <a:t>Copy medical records for yourself or family members this violates privacy rules</a:t>
            </a: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2CF5-D90D-48D7-BC73-5387B371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29733"/>
            <a:ext cx="7886700" cy="860956"/>
          </a:xfrm>
        </p:spPr>
        <p:txBody>
          <a:bodyPr/>
          <a:lstStyle/>
          <a:p>
            <a:pPr algn="ctr"/>
            <a:r>
              <a:rPr lang="en-US" dirty="0"/>
              <a:t>Incident/Occurrence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2827F-B846-450A-976B-F1C29E686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A document that records an occurrence involving patients, visitors, and/or employees</a:t>
            </a:r>
          </a:p>
          <a:p>
            <a:r>
              <a:rPr lang="en-US" dirty="0"/>
              <a:t>Must be completed as soon as possible after the incident occurred</a:t>
            </a:r>
          </a:p>
          <a:p>
            <a:r>
              <a:rPr lang="en-US" dirty="0"/>
              <a:t>Be clear, concise, and factual</a:t>
            </a:r>
          </a:p>
          <a:p>
            <a:pPr marL="0" indent="0">
              <a:buNone/>
            </a:pPr>
            <a:r>
              <a:rPr lang="en-US" dirty="0"/>
              <a:t>	What happened</a:t>
            </a:r>
          </a:p>
          <a:p>
            <a:pPr marL="0" indent="0">
              <a:buNone/>
            </a:pPr>
            <a:r>
              <a:rPr lang="en-US" dirty="0"/>
              <a:t>	When</a:t>
            </a:r>
          </a:p>
          <a:p>
            <a:pPr marL="0" indent="0">
              <a:buNone/>
            </a:pPr>
            <a:r>
              <a:rPr lang="en-US" dirty="0"/>
              <a:t>	To whom</a:t>
            </a:r>
          </a:p>
          <a:p>
            <a:pPr marL="0" indent="0">
              <a:buNone/>
            </a:pPr>
            <a:r>
              <a:rPr lang="en-US" dirty="0"/>
              <a:t>	What was done about the situation</a:t>
            </a:r>
          </a:p>
          <a:p>
            <a:r>
              <a:rPr lang="en-US" dirty="0"/>
              <a:t>Notify nursing leadership &amp; risk management immediately if completed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NEVER </a:t>
            </a:r>
            <a:r>
              <a:rPr lang="en-US" b="1" dirty="0">
                <a:solidFill>
                  <a:srgbClr val="FF0000"/>
                </a:solidFill>
              </a:rPr>
              <a:t>state in the medical record that an incident/occurrence report was completed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22638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F630C-70F0-4F11-AD22-73423B51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48412"/>
            <a:ext cx="7886700" cy="842277"/>
          </a:xfrm>
        </p:spPr>
        <p:txBody>
          <a:bodyPr/>
          <a:lstStyle/>
          <a:p>
            <a:pPr algn="ctr"/>
            <a:r>
              <a:rPr lang="en-US" dirty="0"/>
              <a:t>Documentation Methods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3ACBC7-7374-4DC5-B100-F4B19973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0466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SOAPIE - Problem oriented charting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DB4F9A-AA39-4A1F-97E4-333D61C5C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654893"/>
              </p:ext>
            </p:extLst>
          </p:nvPr>
        </p:nvGraphicFramePr>
        <p:xfrm>
          <a:off x="719677" y="2401294"/>
          <a:ext cx="7704646" cy="3745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255">
                  <a:extLst>
                    <a:ext uri="{9D8B030D-6E8A-4147-A177-3AD203B41FA5}">
                      <a16:colId xmlns:a16="http://schemas.microsoft.com/office/drawing/2014/main" val="3050485210"/>
                    </a:ext>
                  </a:extLst>
                </a:gridCol>
                <a:gridCol w="5775391">
                  <a:extLst>
                    <a:ext uri="{9D8B030D-6E8A-4147-A177-3AD203B41FA5}">
                      <a16:colId xmlns:a16="http://schemas.microsoft.com/office/drawing/2014/main" val="719569599"/>
                    </a:ext>
                  </a:extLst>
                </a:gridCol>
              </a:tblGrid>
              <a:tr h="624177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  Subjective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the patient says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047952"/>
                  </a:ext>
                </a:extLst>
              </a:tr>
              <a:tr h="62417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O 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Factual data – observed/measured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718904"/>
                  </a:ext>
                </a:extLst>
              </a:tr>
              <a:tr h="62417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 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Conclusions based on objective &amp; subjective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50532"/>
                  </a:ext>
                </a:extLst>
              </a:tr>
              <a:tr h="62417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 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Management plan of 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448234"/>
                  </a:ext>
                </a:extLst>
              </a:tr>
              <a:tr h="62417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  Intervention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Care given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384320"/>
                  </a:ext>
                </a:extLst>
              </a:tr>
              <a:tr h="62417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 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Outcome/responses to nursing &amp; medical interventions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554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885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B8DDA-6D87-4E8B-A8F5-6521467DF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6120"/>
            <a:ext cx="7886700" cy="804569"/>
          </a:xfrm>
        </p:spPr>
        <p:txBody>
          <a:bodyPr/>
          <a:lstStyle/>
          <a:p>
            <a:pPr algn="ctr"/>
            <a:r>
              <a:rPr lang="en-US" dirty="0"/>
              <a:t>Case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90A59-1DEC-4F03-89BB-97DFAB6FE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30 year old Black male was admitted because he was hit by a car while crossing the street. On admission the patient has a thigh high cast to his left leg, </a:t>
            </a:r>
            <a:r>
              <a:rPr lang="en-US" dirty="0" err="1"/>
              <a:t>ecchymotic</a:t>
            </a:r>
            <a:r>
              <a:rPr lang="en-US" dirty="0"/>
              <a:t> and bruised areas on face, hands, and chest. T 99, P 78, R 20, BP 140/90, O2 Sat. 99. </a:t>
            </a:r>
          </a:p>
          <a:p>
            <a:pPr marL="0" indent="0">
              <a:buNone/>
            </a:pPr>
            <a:r>
              <a:rPr lang="en-US" dirty="0"/>
              <a:t>He is complaining of strong pain, also states that he feels sick and has a headache.  </a:t>
            </a:r>
          </a:p>
        </p:txBody>
      </p:sp>
    </p:spTree>
    <p:extLst>
      <p:ext uri="{BB962C8B-B14F-4D97-AF65-F5344CB8AC3E}">
        <p14:creationId xmlns:p14="http://schemas.microsoft.com/office/powerpoint/2010/main" val="3158072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93080-740C-4D2D-A298-6077FD1C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7267"/>
            <a:ext cx="7886700" cy="5957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Documentation Method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526DB4-9F09-4B1E-84C7-4610AF5C52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579936"/>
              </p:ext>
            </p:extLst>
          </p:nvPr>
        </p:nvGraphicFramePr>
        <p:xfrm>
          <a:off x="55659" y="1463042"/>
          <a:ext cx="9008827" cy="4715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9197">
                  <a:extLst>
                    <a:ext uri="{9D8B030D-6E8A-4147-A177-3AD203B41FA5}">
                      <a16:colId xmlns:a16="http://schemas.microsoft.com/office/drawing/2014/main" val="3988875102"/>
                    </a:ext>
                  </a:extLst>
                </a:gridCol>
                <a:gridCol w="6679630">
                  <a:extLst>
                    <a:ext uri="{9D8B030D-6E8A-4147-A177-3AD203B41FA5}">
                      <a16:colId xmlns:a16="http://schemas.microsoft.com/office/drawing/2014/main" val="1669304827"/>
                    </a:ext>
                  </a:extLst>
                </a:gridCol>
              </a:tblGrid>
              <a:tr h="6382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        Subjective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Patient states “ I feel sick, I have strong pain and a headache.”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11750"/>
                  </a:ext>
                </a:extLst>
              </a:tr>
              <a:tr h="5050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O       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 99, P 78, R 24, BP 140/90, O2 Sat 99.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850010"/>
                  </a:ext>
                </a:extLst>
              </a:tr>
              <a:tr h="118538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      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pain score 10/10. Cast dry and intact. Toes warm to touch, small amount of swelling noted. </a:t>
                      </a:r>
                      <a:r>
                        <a:rPr lang="en-US" dirty="0" err="1"/>
                        <a:t>Ecchymotic</a:t>
                      </a:r>
                      <a:r>
                        <a:rPr lang="en-US" dirty="0"/>
                        <a:t> and bruised areas on face, hands, and chest dry. Swelling on left side of the face. Increased respiratory rate. Elevated BP.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873182"/>
                  </a:ext>
                </a:extLst>
              </a:tr>
              <a:tr h="122116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      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Elevate the left leg on a pillow. Medicate for pain. Neuro checks q 30 mins. Observe for signs of respiratory distress. Patient education: signs and symptoms to report –respiratory distress, CNS changes, pain, cast discomfort. Monitor BP.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850002"/>
                  </a:ext>
                </a:extLst>
              </a:tr>
              <a:tr h="65754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        Intervention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Elevate leg. Medicate for pain. Neuro checks. Request MD to come and evaluate the patient.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669744"/>
                  </a:ext>
                </a:extLst>
              </a:tr>
              <a:tr h="50501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E      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 pain score 3/10. Neuro checks within normal limits. R 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352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012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7CEAC-CEEA-4052-972B-31FEE0347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F878B8-7B43-4E0B-9429-2245ABED50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41" y="1828800"/>
            <a:ext cx="7154945" cy="3761295"/>
          </a:xfrm>
        </p:spPr>
      </p:pic>
    </p:spTree>
    <p:extLst>
      <p:ext uri="{BB962C8B-B14F-4D97-AF65-F5344CB8AC3E}">
        <p14:creationId xmlns:p14="http://schemas.microsoft.com/office/powerpoint/2010/main" val="2243126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520C00-948D-C828-0470-5FBCE081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0075"/>
            <a:ext cx="7886700" cy="1095374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EA3F37-7C89-43F2-8C15-28EEF2A62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62125"/>
            <a:ext cx="7886700" cy="441483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American Nurses Association. Nursing: Scope and 	Standards of Practice, 4</a:t>
            </a:r>
            <a:r>
              <a:rPr lang="en-US" sz="2800" baseline="30000" dirty="0"/>
              <a:t>th</a:t>
            </a:r>
            <a:r>
              <a:rPr lang="en-US" sz="2800" dirty="0"/>
              <a:t> Edition. Silver Spring, 	MD: 	American Nurses Association 2021.</a:t>
            </a:r>
          </a:p>
          <a:p>
            <a:pPr marL="0" indent="0">
              <a:buNone/>
            </a:pPr>
            <a:r>
              <a:rPr lang="en-US" dirty="0"/>
              <a:t>ANA’s Principles for Nursing Documentation: 	Guidance for Registered Nurses. American 	Nurses Association, Silver Spring Maryland, 	2010.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Standards for Joint Commission Accreditation and 	Certification. 	</a:t>
            </a:r>
            <a:r>
              <a:rPr lang="en-US" sz="28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https://.www.jointcommission.org/standards</a:t>
            </a:r>
            <a:r>
              <a:rPr lang="en-US" sz="2800" u="sng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80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BFCF-8CA2-4A74-A1DF-4DECEDDE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65121"/>
            <a:ext cx="7886700" cy="1188172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FE7A-1BF0-4BC0-8EB2-3C438CB1E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704" y="1910466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/>
              <a:t>Definition</a:t>
            </a:r>
          </a:p>
          <a:p>
            <a:pPr marL="0" indent="0">
              <a:buNone/>
            </a:pPr>
            <a:r>
              <a:rPr lang="en-US" sz="3600" dirty="0"/>
              <a:t>Any written or electronically produced information about a patient that describes the care discussed, planned, recommended, and/or provided to the patient and the subsequent outcomes.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3095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7A7EF-2E4E-219D-F161-0B193BAC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Joint Commission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A0A2-52EF-77C3-1E22-7A5893D5A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hospital maintains complete and accurate medical records for each individual patient.</a:t>
            </a:r>
          </a:p>
          <a:p>
            <a:r>
              <a:rPr lang="en-US" dirty="0"/>
              <a:t>Entries in the medical record are authenticated.</a:t>
            </a:r>
          </a:p>
          <a:p>
            <a:r>
              <a:rPr lang="en-US" dirty="0"/>
              <a:t>Documentation in the medical record are entered in a timely manner.</a:t>
            </a:r>
          </a:p>
          <a:p>
            <a:r>
              <a:rPr lang="en-US" dirty="0"/>
              <a:t>The hospital audits its  medical records.</a:t>
            </a:r>
          </a:p>
          <a:p>
            <a:r>
              <a:rPr lang="en-US" dirty="0"/>
              <a:t>The hospital maintains its medical records.</a:t>
            </a:r>
          </a:p>
        </p:txBody>
      </p:sp>
    </p:spTree>
    <p:extLst>
      <p:ext uri="{BB962C8B-B14F-4D97-AF65-F5344CB8AC3E}">
        <p14:creationId xmlns:p14="http://schemas.microsoft.com/office/powerpoint/2010/main" val="308717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7A202-5BF4-2CA8-67A0-BC8D0CE84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Joint Commission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C22B4-1A44-DF13-73D4-02337D454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medical record contains information that reflects the patient’s care, treatment, and services.</a:t>
            </a:r>
          </a:p>
          <a:p>
            <a:r>
              <a:rPr lang="en-US" dirty="0"/>
              <a:t>The patient’s medical record contains documentation on any operative or other high-risk procedures and the use of moderate or deep sedation or analgesia.</a:t>
            </a:r>
          </a:p>
          <a:p>
            <a:r>
              <a:rPr lang="en-US" dirty="0"/>
              <a:t>Qualified staff receive and record verbal orders.</a:t>
            </a:r>
          </a:p>
          <a:p>
            <a:r>
              <a:rPr lang="en-US" dirty="0"/>
              <a:t>The patient’s medical record contains discharge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45390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87F0-1510-4E1E-9914-E89D112A5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42838"/>
            <a:ext cx="7886700" cy="847851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EEB7E-99A1-4CC1-8061-156C8AF0C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Purpose:</a:t>
            </a:r>
          </a:p>
          <a:p>
            <a:r>
              <a:rPr lang="en-US" dirty="0"/>
              <a:t>To record all patient care activities</a:t>
            </a:r>
          </a:p>
          <a:p>
            <a:r>
              <a:rPr lang="en-US" dirty="0"/>
              <a:t>To facilitate communication/coordination of care</a:t>
            </a:r>
          </a:p>
          <a:p>
            <a:r>
              <a:rPr lang="en-US" dirty="0"/>
              <a:t>For reimbursement</a:t>
            </a:r>
          </a:p>
          <a:p>
            <a:r>
              <a:rPr lang="en-US" dirty="0"/>
              <a:t>Record of professional accountability</a:t>
            </a:r>
          </a:p>
          <a:p>
            <a:r>
              <a:rPr lang="en-US" dirty="0"/>
              <a:t>Proof of individualized care and the patient’s response</a:t>
            </a:r>
          </a:p>
          <a:p>
            <a:r>
              <a:rPr lang="en-US" dirty="0"/>
              <a:t>For continuity of care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1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1813-BE9D-4D7D-BBA1-242A7641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42838"/>
            <a:ext cx="7886700" cy="847851"/>
          </a:xfrm>
        </p:spPr>
        <p:txBody>
          <a:bodyPr/>
          <a:lstStyle/>
          <a:p>
            <a:pPr algn="ctr"/>
            <a:r>
              <a:rPr lang="en-US" dirty="0"/>
              <a:t>Documentation That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400D-004D-4DA3-951A-B42EEFCBF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Purpose:</a:t>
            </a:r>
          </a:p>
          <a:p>
            <a:r>
              <a:rPr lang="en-US" dirty="0"/>
              <a:t>To facilitate change in the management plan</a:t>
            </a:r>
          </a:p>
          <a:p>
            <a:r>
              <a:rPr lang="en-US" dirty="0"/>
              <a:t>Accessible details in the event of litigation</a:t>
            </a:r>
          </a:p>
          <a:p>
            <a:r>
              <a:rPr lang="en-US" dirty="0"/>
              <a:t>To comply with requirements from professional, regulatory and legal agencies</a:t>
            </a:r>
          </a:p>
          <a:p>
            <a:r>
              <a:rPr lang="en-US" dirty="0"/>
              <a:t>To provide data for Research and Quality Management</a:t>
            </a:r>
          </a:p>
          <a:p>
            <a:r>
              <a:rPr lang="en-US" dirty="0"/>
              <a:t>Evidence that the standards of care have been met</a:t>
            </a:r>
          </a:p>
        </p:txBody>
      </p:sp>
    </p:spTree>
    <p:extLst>
      <p:ext uri="{BB962C8B-B14F-4D97-AF65-F5344CB8AC3E}">
        <p14:creationId xmlns:p14="http://schemas.microsoft.com/office/powerpoint/2010/main" val="231307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79430-5FDC-47EB-8770-D83D23E43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8986"/>
            <a:ext cx="7886700" cy="18280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Documentation Alert</a:t>
            </a:r>
            <a:br>
              <a:rPr lang="en-US" dirty="0"/>
            </a:br>
            <a:br>
              <a:rPr lang="en-US" dirty="0"/>
            </a:br>
            <a:r>
              <a:rPr lang="en-US" b="1" i="1" dirty="0"/>
              <a:t>If it is not written, it was not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FFC04-F800-4AE7-B851-8E0DAAD75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9893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AutoShape 2" descr="Image result for images and news alert">
            <a:extLst>
              <a:ext uri="{FF2B5EF4-FFF2-40B4-BE49-F238E27FC236}">
                <a16:creationId xmlns:a16="http://schemas.microsoft.com/office/drawing/2014/main" id="{C5149DC2-F9EE-4C4D-9D27-379C49E443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71863" y="2667000"/>
            <a:ext cx="22002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495E7E-A649-429C-A7D9-01B9136A16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753" y="3007151"/>
            <a:ext cx="6532775" cy="251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97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B49C-04F0-4ADA-A975-030A9384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1009652"/>
          </a:xfrm>
        </p:spPr>
        <p:txBody>
          <a:bodyPr/>
          <a:lstStyle/>
          <a:p>
            <a:pPr algn="ctr"/>
            <a:r>
              <a:rPr lang="en-US" dirty="0"/>
              <a:t>Documentation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01437-391B-4D78-AFB3-0D17E661A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163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400" b="1" dirty="0"/>
              <a:t>                       </a:t>
            </a:r>
          </a:p>
          <a:p>
            <a:pPr marL="0" indent="0">
              <a:buNone/>
            </a:pPr>
            <a:r>
              <a:rPr lang="en-US" sz="6400" b="1" dirty="0"/>
              <a:t>                                                        </a:t>
            </a:r>
            <a:r>
              <a:rPr lang="en-US" sz="7200" b="1" dirty="0"/>
              <a:t>Documentation Tools</a:t>
            </a:r>
          </a:p>
          <a:p>
            <a:pPr marL="0" indent="0">
              <a:buNone/>
            </a:pPr>
            <a:r>
              <a:rPr lang="en-US" sz="5600" dirty="0"/>
              <a:t>                                                        	 </a:t>
            </a:r>
            <a:r>
              <a:rPr lang="en-US" sz="7200" dirty="0"/>
              <a:t>Electronic</a:t>
            </a:r>
          </a:p>
          <a:p>
            <a:pPr marL="0" indent="0">
              <a:buNone/>
            </a:pPr>
            <a:r>
              <a:rPr lang="en-US" sz="7200" dirty="0"/>
              <a:t>                                                     Flowsheets</a:t>
            </a:r>
          </a:p>
          <a:p>
            <a:pPr marL="0" indent="0">
              <a:buNone/>
            </a:pPr>
            <a:r>
              <a:rPr lang="en-US" sz="7200" dirty="0"/>
              <a:t>                                                     Progress Record</a:t>
            </a:r>
          </a:p>
          <a:p>
            <a:pPr marL="0" indent="0">
              <a:buNone/>
            </a:pPr>
            <a:r>
              <a:rPr lang="en-US" sz="7200" dirty="0"/>
              <a:t>			 Checklists</a:t>
            </a:r>
          </a:p>
          <a:p>
            <a:pPr marL="0" indent="0">
              <a:buNone/>
            </a:pPr>
            <a:r>
              <a:rPr lang="en-US" sz="7200" dirty="0"/>
              <a:t>                                                     Care Plans</a:t>
            </a:r>
          </a:p>
          <a:p>
            <a:pPr marL="0" indent="0">
              <a:buNone/>
            </a:pPr>
            <a:r>
              <a:rPr lang="en-US" sz="7200" dirty="0"/>
              <a:t>			 Care Maps    </a:t>
            </a:r>
          </a:p>
          <a:p>
            <a:pPr marL="0" indent="0">
              <a:buNone/>
            </a:pPr>
            <a:r>
              <a:rPr lang="en-US" sz="7200" dirty="0"/>
              <a:t>			 Monitor Strips</a:t>
            </a:r>
          </a:p>
          <a:p>
            <a:pPr marL="0" indent="0">
              <a:buNone/>
            </a:pPr>
            <a:r>
              <a:rPr lang="en-US" sz="7200" dirty="0"/>
              <a:t>			 Kardex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5600" dirty="0"/>
              <a:t>			      </a:t>
            </a:r>
          </a:p>
          <a:p>
            <a:pPr marL="0" indent="0">
              <a:buNone/>
            </a:pPr>
            <a:r>
              <a:rPr lang="en-US" sz="5600" dirty="0"/>
              <a:t> 		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/>
              <a:t>                            </a:t>
            </a:r>
          </a:p>
          <a:p>
            <a:pPr marL="0" indent="0">
              <a:buNone/>
            </a:pPr>
            <a:r>
              <a:rPr lang="en-US" sz="6400" dirty="0"/>
              <a:t>                                                         </a:t>
            </a:r>
          </a:p>
          <a:p>
            <a:pPr marL="0" indent="0">
              <a:buNone/>
            </a:pPr>
            <a:r>
              <a:rPr lang="en-US" sz="6400" dirty="0"/>
              <a:t>	 	</a:t>
            </a:r>
          </a:p>
          <a:p>
            <a:pPr marL="0" indent="0">
              <a:buNone/>
            </a:pPr>
            <a:r>
              <a:rPr lang="en-US" sz="6400" dirty="0"/>
              <a:t>                                           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/>
              <a:t>                                                                                 </a:t>
            </a:r>
            <a:r>
              <a:rPr lang="en-US" dirty="0"/>
              <a:t>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F27E21-FE08-4274-B702-9B46844C0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676" y="2587626"/>
            <a:ext cx="2606674" cy="1865312"/>
          </a:xfrm>
          <a:prstGeom prst="rect">
            <a:avLst/>
          </a:prstGeom>
        </p:spPr>
      </p:pic>
      <p:sp>
        <p:nvSpPr>
          <p:cNvPr id="6" name="AutoShape 2" descr="Image result for Medical Documentation">
            <a:extLst>
              <a:ext uri="{FF2B5EF4-FFF2-40B4-BE49-F238E27FC236}">
                <a16:creationId xmlns:a16="http://schemas.microsoft.com/office/drawing/2014/main" id="{3179E49E-B54D-42CA-A9A5-F31245345C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62350" y="2457450"/>
            <a:ext cx="20193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Medical Documentation">
            <a:extLst>
              <a:ext uri="{FF2B5EF4-FFF2-40B4-BE49-F238E27FC236}">
                <a16:creationId xmlns:a16="http://schemas.microsoft.com/office/drawing/2014/main" id="{FF71C9D5-58D4-4ACB-8B0D-A79102AA2D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14750" y="2609850"/>
            <a:ext cx="20193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AC490A35-8911-4B9B-8B93-5103D53EF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579686"/>
            <a:ext cx="2235200" cy="182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932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2012</TotalTime>
  <Words>1253</Words>
  <Application>Microsoft Office PowerPoint</Application>
  <PresentationFormat>On-screen Show (4:3)</PresentationFormat>
  <Paragraphs>186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Documentation That Matters</vt:lpstr>
      <vt:lpstr>Documentation That Matters</vt:lpstr>
      <vt:lpstr> Documentation That Matters</vt:lpstr>
      <vt:lpstr>The Joint Commission Standards</vt:lpstr>
      <vt:lpstr>The Joint Commission Standards</vt:lpstr>
      <vt:lpstr>Documentation That Matters</vt:lpstr>
      <vt:lpstr>Documentation That Matters</vt:lpstr>
      <vt:lpstr>Documentation Alert  If it is not written, it was not done</vt:lpstr>
      <vt:lpstr>Documentation Tools</vt:lpstr>
      <vt:lpstr>PowerPoint Presentation</vt:lpstr>
      <vt:lpstr>PowerPoint Presentation</vt:lpstr>
      <vt:lpstr>Documentation That Matters</vt:lpstr>
      <vt:lpstr>Documentation That Matters</vt:lpstr>
      <vt:lpstr>Documentation That Matters</vt:lpstr>
      <vt:lpstr>Documentation That Matters</vt:lpstr>
      <vt:lpstr>Documentation That Matters</vt:lpstr>
      <vt:lpstr>Documentation That Matters</vt:lpstr>
      <vt:lpstr>Documentation That Matters</vt:lpstr>
      <vt:lpstr>Documentation That Matters</vt:lpstr>
      <vt:lpstr>Documentation That Matters</vt:lpstr>
      <vt:lpstr>Incident/Occurrence Reports</vt:lpstr>
      <vt:lpstr>Documentation Methods</vt:lpstr>
      <vt:lpstr>Case History</vt:lpstr>
      <vt:lpstr>Documentation Method</vt:lpstr>
      <vt:lpstr>Documentation That Matters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Documentation That Matters</dc:title>
  <dc:creator>kathleen</dc:creator>
  <cp:lastModifiedBy>kathleen farrell</cp:lastModifiedBy>
  <cp:revision>119</cp:revision>
  <cp:lastPrinted>2024-06-13T04:44:56Z</cp:lastPrinted>
  <dcterms:created xsi:type="dcterms:W3CDTF">2018-06-07T03:16:51Z</dcterms:created>
  <dcterms:modified xsi:type="dcterms:W3CDTF">2024-06-17T03:46:39Z</dcterms:modified>
</cp:coreProperties>
</file>