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78" r:id="rId2"/>
    <p:sldId id="373" r:id="rId3"/>
    <p:sldId id="341" r:id="rId4"/>
    <p:sldId id="381" r:id="rId5"/>
    <p:sldId id="338" r:id="rId6"/>
    <p:sldId id="360" r:id="rId7"/>
    <p:sldId id="382" r:id="rId8"/>
    <p:sldId id="376" r:id="rId9"/>
    <p:sldId id="379" r:id="rId10"/>
    <p:sldId id="380" r:id="rId11"/>
  </p:sldIdLst>
  <p:sldSz cx="13004800" cy="97536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Helvetica Neue Light" charset="0"/>
        <a:ea typeface="ヒラギノ角ゴ ProN W3" charset="0"/>
        <a:cs typeface="ヒラギノ角ゴ ProN W3" charset="0"/>
        <a:sym typeface="Helvetica Neue Light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40" autoAdjust="0"/>
  </p:normalViewPr>
  <p:slideViewPr>
    <p:cSldViewPr>
      <p:cViewPr>
        <p:scale>
          <a:sx n="72" d="100"/>
          <a:sy n="72" d="100"/>
        </p:scale>
        <p:origin x="-898" y="-34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8502642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469423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082596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626666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019490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83444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17708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031050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69370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524831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935475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68500"/>
            <a:ext cx="13004800" cy="51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2"/>
          <p:cNvSpPr>
            <a:spLocks noChangeShapeType="1"/>
          </p:cNvSpPr>
          <p:nvPr/>
        </p:nvSpPr>
        <p:spPr bwMode="auto">
          <a:xfrm>
            <a:off x="582613" y="4752975"/>
            <a:ext cx="11806237" cy="0"/>
          </a:xfrm>
          <a:prstGeom prst="line">
            <a:avLst/>
          </a:prstGeom>
          <a:noFill/>
          <a:ln w="6350">
            <a:solidFill>
              <a:srgbClr val="4D4D4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Rectangle 3"/>
          <p:cNvSpPr>
            <a:spLocks/>
          </p:cNvSpPr>
          <p:nvPr/>
        </p:nvSpPr>
        <p:spPr bwMode="auto">
          <a:xfrm>
            <a:off x="584200" y="9067800"/>
            <a:ext cx="4953000" cy="30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algn="ctr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1200">
                <a:solidFill>
                  <a:schemeClr val="tx1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Dr. Raymond S. Edwards</a:t>
            </a:r>
            <a:r>
              <a:rPr lang="en-US" altLang="en-US" sz="1200">
                <a:solidFill>
                  <a:schemeClr val="tx1"/>
                </a:solidFill>
                <a:ea typeface="Helvetica Neue Light" charset="0"/>
                <a:cs typeface="Helvetica Neue Light" charset="0"/>
              </a:rPr>
              <a:t>, President/CEO, MOHDC www.mohdc.com</a:t>
            </a: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700" y="8809038"/>
            <a:ext cx="2413000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Helvetica Neue Light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Light" charset="0"/>
          <a:ea typeface="ヒラギノ角ゴ ProN W3" charset="0"/>
          <a:cs typeface="ヒラギノ角ゴ ProN W3" charset="0"/>
          <a:sym typeface="Helvetica Neue Light" charset="0"/>
        </a:defRPr>
      </a:lvl9pPr>
    </p:titleStyle>
    <p:bodyStyle>
      <a:lvl1pPr marL="2667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1pPr>
      <a:lvl2pPr marL="7112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2pPr>
      <a:lvl3pPr marL="11557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3pPr>
      <a:lvl4pPr marL="16002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4pPr>
      <a:lvl5pPr marL="2044700" indent="-266700" algn="l" rtl="0" eaLnBrk="0" fontAlgn="base" hangingPunct="0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5pPr>
      <a:lvl6pPr marL="25019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6pPr>
      <a:lvl7pPr marL="29591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7pPr>
      <a:lvl8pPr marL="34163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8pPr>
      <a:lvl9pPr marL="3873500" indent="-266700" algn="l" rtl="0" fontAlgn="base">
        <a:spcBef>
          <a:spcPts val="4800"/>
        </a:spcBef>
        <a:spcAft>
          <a:spcPct val="0"/>
        </a:spcAft>
        <a:buClr>
          <a:srgbClr val="606060"/>
        </a:buClr>
        <a:buSzPct val="100000"/>
        <a:buFont typeface="Helvetica Neue" charset="0"/>
        <a:buChar char="•"/>
        <a:defRPr sz="2600">
          <a:solidFill>
            <a:srgbClr val="60606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hdc.org/" TargetMode="External"/><Relationship Id="rId2" Type="http://schemas.openxmlformats.org/officeDocument/2006/relationships/hyperlink" Target="http://www.mohdc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ayed1@verizon.net" TargetMode="External"/><Relationship Id="rId5" Type="http://schemas.openxmlformats.org/officeDocument/2006/relationships/hyperlink" Target="mailto:rayed@mohdc.com" TargetMode="External"/><Relationship Id="rId4" Type="http://schemas.openxmlformats.org/officeDocument/2006/relationships/hyperlink" Target="mailto:info@mohdc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/>
          </p:cNvSpPr>
          <p:nvPr/>
        </p:nvSpPr>
        <p:spPr bwMode="auto">
          <a:xfrm>
            <a:off x="546100" y="1143000"/>
            <a:ext cx="1701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FFFF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PRESENTED AT</a:t>
            </a:r>
          </a:p>
        </p:txBody>
      </p:sp>
      <p:sp>
        <p:nvSpPr>
          <p:cNvPr id="2051" name="Rectangle 2"/>
          <p:cNvSpPr>
            <a:spLocks/>
          </p:cNvSpPr>
          <p:nvPr/>
        </p:nvSpPr>
        <p:spPr bwMode="auto">
          <a:xfrm>
            <a:off x="635000" y="1447800"/>
            <a:ext cx="1074420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9pPr>
          </a:lstStyle>
          <a:p>
            <a:pPr eaLnBrk="1" hangingPunct="1"/>
            <a:r>
              <a:rPr lang="en-US" altLang="en-US" sz="3600">
                <a:solidFill>
                  <a:srgbClr val="FFFFFF"/>
                </a:solidFill>
                <a:ea typeface="Helvetica Neue Light" charset="0"/>
                <a:cs typeface="Helvetica Neue Light" charset="0"/>
              </a:rPr>
              <a:t>BABCOCK UNIV SCH of NURSING SYMPOSIUM</a:t>
            </a:r>
          </a:p>
          <a:p>
            <a:pPr eaLnBrk="1" hangingPunct="1"/>
            <a:r>
              <a:rPr lang="en-US" altLang="en-US" sz="3600">
                <a:solidFill>
                  <a:srgbClr val="FFFFFF"/>
                </a:solidFill>
                <a:ea typeface="Helvetica Neue Light" charset="0"/>
                <a:cs typeface="Helvetica Neue Light" charset="0"/>
              </a:rPr>
              <a:t>NIGERIA, WEST AFRICA.</a:t>
            </a:r>
          </a:p>
        </p:txBody>
      </p:sp>
      <p:sp>
        <p:nvSpPr>
          <p:cNvPr id="2052" name="Rectangle 3"/>
          <p:cNvSpPr>
            <a:spLocks/>
          </p:cNvSpPr>
          <p:nvPr/>
        </p:nvSpPr>
        <p:spPr bwMode="auto">
          <a:xfrm>
            <a:off x="9474200" y="0"/>
            <a:ext cx="29591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9pPr>
          </a:lstStyle>
          <a:p>
            <a:pPr algn="r" eaLnBrk="1" hangingPunct="1"/>
            <a:r>
              <a:rPr lang="en-US" altLang="en-US" sz="2400">
                <a:solidFill>
                  <a:srgbClr val="FFFFFF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rPr>
              <a:t>June 2024</a:t>
            </a:r>
          </a:p>
        </p:txBody>
      </p:sp>
      <p:sp>
        <p:nvSpPr>
          <p:cNvPr id="2053" name="Rectangle 5"/>
          <p:cNvSpPr>
            <a:spLocks/>
          </p:cNvSpPr>
          <p:nvPr/>
        </p:nvSpPr>
        <p:spPr bwMode="auto">
          <a:xfrm>
            <a:off x="571500" y="3289300"/>
            <a:ext cx="116459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9pPr>
          </a:lstStyle>
          <a:p>
            <a:pPr eaLnBrk="1" hangingPunct="1"/>
            <a:r>
              <a:rPr lang="en-US" altLang="en-US" sz="3200"/>
              <a:t>A MOHDC Seminar For </a:t>
            </a:r>
          </a:p>
          <a:p>
            <a:pPr eaLnBrk="1" hangingPunct="1"/>
            <a:r>
              <a:rPr lang="en-US" altLang="en-US" sz="3200"/>
              <a:t>International Outreach Health Educators At</a:t>
            </a:r>
            <a:br>
              <a:rPr lang="en-US" altLang="en-US" sz="3200"/>
            </a:br>
            <a:r>
              <a:rPr lang="en-US" altLang="en-US" sz="3200"/>
              <a:t>Babcock Univ School of Nursing Symposium, June 2024</a:t>
            </a:r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 sz="3200"/>
          </a:p>
          <a:p>
            <a:pPr eaLnBrk="1" hangingPunct="1"/>
            <a:r>
              <a:rPr lang="en-US" altLang="en-US" sz="3200"/>
              <a:t> </a:t>
            </a:r>
            <a:br>
              <a:rPr lang="en-US" altLang="en-US" sz="3200"/>
            </a:br>
            <a:endParaRPr lang="en-US" altLang="en-US" sz="3200"/>
          </a:p>
          <a:p>
            <a:pPr eaLnBrk="1" hangingPunct="1"/>
            <a:endParaRPr lang="en-US" altLang="en-US" sz="3200">
              <a:solidFill>
                <a:schemeClr val="tx1"/>
              </a:solidFill>
              <a:ea typeface="Helvetica Neue Light" charset="0"/>
              <a:cs typeface="Helvetica Neue Light" charset="0"/>
            </a:endParaRP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635000" y="5181600"/>
            <a:ext cx="112014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  <a:sym typeface="Helvetica Neue Light" charset="0"/>
              </a:defRPr>
            </a:lvl9pPr>
          </a:lstStyle>
          <a:p>
            <a:pPr eaLnBrk="1" hangingPunct="1"/>
            <a:r>
              <a:rPr lang="en-US" altLang="en-US" sz="4400"/>
              <a:t>Developing Today’s Leaders for Tomorrow’s Roles</a:t>
            </a:r>
            <a:br>
              <a:rPr lang="en-US" altLang="en-US" sz="4400"/>
            </a:br>
            <a:endParaRPr lang="en-US" altLang="en-US" sz="4400"/>
          </a:p>
          <a:p>
            <a:pPr eaLnBrk="1" hangingPunct="1"/>
            <a:r>
              <a:rPr lang="en-US" altLang="en-US" sz="3200"/>
              <a:t>Facilitator: Raymond S. Edwards, Ph.D.</a:t>
            </a:r>
            <a:br>
              <a:rPr lang="en-US" altLang="en-US" sz="3200"/>
            </a:br>
            <a:r>
              <a:rPr lang="en-US" altLang="en-US" sz="3200"/>
              <a:t>Organizational Psychologist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Contact Us: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  <a:p>
            <a:pPr>
              <a:buFont typeface="Helvetica Neue" charset="0"/>
              <a:buNone/>
            </a:pPr>
            <a:r>
              <a:rPr lang="en-US" altLang="en-US" sz="4400" smtClean="0"/>
              <a:t>	Modern Organization and Human Development Center (MOHDC)</a:t>
            </a:r>
          </a:p>
          <a:p>
            <a:pPr eaLnBrk="1" hangingPunct="1"/>
            <a:r>
              <a:rPr lang="en-US" altLang="en-US" smtClean="0">
                <a:hlinkClick r:id="rId2"/>
              </a:rPr>
              <a:t>www.mohdc.com</a:t>
            </a:r>
            <a:r>
              <a:rPr lang="en-US" altLang="en-US" smtClean="0"/>
              <a:t> or </a:t>
            </a:r>
            <a:r>
              <a:rPr lang="en-US" altLang="en-US" smtClean="0">
                <a:hlinkClick r:id="rId3"/>
              </a:rPr>
              <a:t>www.mohdc.org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718-915-3015 (mobile)</a:t>
            </a:r>
          </a:p>
          <a:p>
            <a:pPr eaLnBrk="1" hangingPunct="1"/>
            <a:r>
              <a:rPr lang="en-US" altLang="en-US" smtClean="0">
                <a:hlinkClick r:id="rId4"/>
              </a:rPr>
              <a:t>info@mohdc.com</a:t>
            </a:r>
            <a:r>
              <a:rPr lang="en-US" altLang="en-US" smtClean="0"/>
              <a:t>  or </a:t>
            </a:r>
            <a:r>
              <a:rPr lang="en-US" altLang="en-US" smtClean="0">
                <a:hlinkClick r:id="rId5"/>
              </a:rPr>
              <a:t>rayed@mohdc.com</a:t>
            </a:r>
            <a:endParaRPr lang="en-US" altLang="en-US" smtClean="0"/>
          </a:p>
          <a:p>
            <a:pPr eaLnBrk="1" hangingPunct="1"/>
            <a:r>
              <a:rPr lang="en-US" altLang="en-US" smtClean="0">
                <a:hlinkClick r:id="rId6"/>
              </a:rPr>
              <a:t>rayed1@verizon.net</a:t>
            </a:r>
            <a:endParaRPr lang="en-US" altLang="en-US" smtClean="0"/>
          </a:p>
          <a:p>
            <a:pPr>
              <a:buFont typeface="Helvetica Neue" charset="0"/>
              <a:buNone/>
            </a:pPr>
            <a:endParaRPr lang="en-US" altLang="en-US" sz="4400" smtClean="0"/>
          </a:p>
          <a:p>
            <a:pPr>
              <a:buFont typeface="Helvetica Neue" charset="0"/>
              <a:buNone/>
            </a:pP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z="4400" smtClean="0"/>
              <a:t> Unspoken Psychological Agreement</a:t>
            </a:r>
            <a:br>
              <a:rPr lang="en-US" altLang="en-US" sz="4400" smtClean="0"/>
            </a:b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752600"/>
            <a:ext cx="11703050" cy="6791325"/>
          </a:xfrm>
        </p:spPr>
        <p:txBody>
          <a:bodyPr/>
          <a:lstStyle/>
          <a:p>
            <a:pPr>
              <a:buClrTx/>
              <a:buFont typeface="Helvetica Neue" charset="0"/>
              <a:buNone/>
              <a:defRPr/>
            </a:pPr>
            <a:endParaRPr lang="en-US" sz="4400" dirty="0"/>
          </a:p>
          <a:p>
            <a:pPr>
              <a:lnSpc>
                <a:spcPct val="150000"/>
              </a:lnSpc>
              <a:buClrTx/>
              <a:buFont typeface="Helvetica Neue" charset="0"/>
              <a:buNone/>
              <a:defRPr/>
            </a:pPr>
            <a:r>
              <a:rPr lang="en-US" sz="4400" dirty="0"/>
              <a:t>Re Our Hidden Exchanges:</a:t>
            </a:r>
            <a:endParaRPr lang="en-US" dirty="0"/>
          </a:p>
          <a:p>
            <a:pPr marL="718820" lvl="1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endParaRPr lang="en-US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Helvetica Neue" charset="0"/>
              <a:buNone/>
              <a:defRPr/>
            </a:pPr>
            <a:endParaRPr lang="en-US" sz="3200" dirty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sz="3200" dirty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sz="3200" dirty="0"/>
              <a:t>My Benefits Wishlist 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endParaRPr lang="en-US" sz="3200" dirty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sz="3200" dirty="0"/>
              <a:t>Mutual Regard for:</a:t>
            </a:r>
          </a:p>
          <a:p>
            <a:pPr marL="718820" lvl="1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en-US" dirty="0"/>
              <a:t>Personhood, Life Wisdom &amp; Work Experience</a:t>
            </a:r>
          </a:p>
          <a:p>
            <a:pPr marL="718820" lvl="1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Helvetica Neue" charset="0"/>
              <a:buNone/>
              <a:defRPr/>
            </a:pPr>
            <a:endParaRPr lang="en-US" dirty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en-US" sz="3200" dirty="0"/>
              <a:t>Learning Environment Characteristics:</a:t>
            </a:r>
          </a:p>
          <a:p>
            <a:pPr marL="718820" lvl="1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r>
              <a:rPr lang="en-US" dirty="0"/>
              <a:t>Non  Judgmental ; All Contributions Valued; Laugh &amp; Learn</a:t>
            </a:r>
          </a:p>
          <a:p>
            <a:pPr marL="718820" lvl="1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2" charset="2"/>
              <a:buChar char="§"/>
              <a:defRPr/>
            </a:pPr>
            <a:endParaRPr lang="en-US" dirty="0"/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Helvetica Neue" charset="0"/>
              <a:buNone/>
              <a:defRPr/>
            </a:pPr>
            <a:endParaRPr lang="en-US" sz="3200" b="1" dirty="0"/>
          </a:p>
          <a:p>
            <a:pPr marL="718820" lvl="1" indent="-27432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Helvetica Neue" charset="0"/>
              <a:buNone/>
              <a:defRPr/>
            </a:pPr>
            <a:r>
              <a:rPr lang="en-US" dirty="0"/>
              <a:t>	</a:t>
            </a:r>
          </a:p>
          <a:p>
            <a:pPr>
              <a:buClrTx/>
              <a:defRPr/>
            </a:pPr>
            <a:r>
              <a:rPr lang="en-US" dirty="0"/>
              <a:t>?</a:t>
            </a:r>
          </a:p>
          <a:p>
            <a:pPr>
              <a:buClrTx/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xfrm>
            <a:off x="650875" y="390525"/>
            <a:ext cx="11703050" cy="2657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400" smtClean="0"/>
              <a:t>Developing Today’s Leaders for Tomorrow’s Roles</a:t>
            </a:r>
            <a:br>
              <a:rPr lang="en-US" altLang="en-US" sz="4400" smtClean="0"/>
            </a:b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z="4400" smtClean="0"/>
              <a:t>Launch Ramp -</a:t>
            </a:r>
            <a:r>
              <a:rPr lang="en-US" altLang="en-US" sz="4000" b="1" smtClean="0"/>
              <a:t>The Three P’s</a:t>
            </a:r>
            <a:br>
              <a:rPr lang="en-US" altLang="en-US" sz="4000" b="1" smtClean="0"/>
            </a:br>
            <a:endParaRPr lang="en-US" altLang="en-US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650875" y="3581400"/>
            <a:ext cx="11566525" cy="5334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 typeface="Helvetica Neue" charset="0"/>
              <a:buNone/>
              <a:defRPr/>
            </a:pPr>
            <a:r>
              <a:rPr lang="en-US" altLang="en-US" sz="3600" b="1" dirty="0"/>
              <a:t>PRESUMPTION</a:t>
            </a:r>
            <a:r>
              <a:rPr lang="en-US" altLang="en-US" sz="2400" b="1" dirty="0"/>
              <a:t> . </a:t>
            </a:r>
            <a:r>
              <a:rPr lang="en-US" altLang="en-US" sz="3600" b="1" dirty="0"/>
              <a:t>PREDICTION . PLANNING</a:t>
            </a:r>
          </a:p>
          <a:p>
            <a:pPr marL="0" indent="0">
              <a:buClrTx/>
              <a:buFont typeface="Helvetica Neue" charset="0"/>
              <a:buNone/>
              <a:defRPr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ClrTx/>
              <a:buFont typeface="Helvetica Neue" charset="0"/>
              <a:buNone/>
              <a:defRPr/>
            </a:pP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Broad Imperatives that </a:t>
            </a:r>
            <a:r>
              <a:rPr lang="en-US" sz="4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constitute any  </a:t>
            </a:r>
            <a:r>
              <a:rPr lang="en-US" sz="4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worthy Leadership Development Agenda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if the goals of that agenda are aimed at </a:t>
            </a:r>
            <a:r>
              <a:rPr lang="en-US" sz="4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securing the organization’s future </a:t>
            </a: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4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reversing the natural forces of atrophy</a:t>
            </a:r>
            <a:endParaRPr lang="en-US" altLang="en-US" sz="4000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650875" y="390525"/>
            <a:ext cx="11703050" cy="2657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z="4400" smtClean="0"/>
              <a:t>Our Quest Today -</a:t>
            </a:r>
            <a:r>
              <a:rPr lang="en-US" altLang="en-US" sz="4000" b="1" smtClean="0"/>
              <a:t>In a Nutshell: </a:t>
            </a:r>
            <a:endParaRPr lang="en-US" alt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 bwMode="auto">
          <a:xfrm>
            <a:off x="650875" y="3581400"/>
            <a:ext cx="11566525" cy="5334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 typeface="Helvetica Neue" charset="0"/>
              <a:buNone/>
              <a:defRPr/>
            </a:pPr>
            <a:r>
              <a:rPr lang="en-US" altLang="en-US" sz="3600" b="1" dirty="0"/>
              <a:t>How Does Thinking About Its Future Impact an Organization’s Leadership Dev Approaches Re?:</a:t>
            </a:r>
          </a:p>
          <a:p>
            <a:pPr>
              <a:buClrTx/>
              <a:buFont typeface="Helvetica Neue" charset="0"/>
              <a:buNone/>
              <a:defRPr/>
            </a:pPr>
            <a:r>
              <a:rPr lang="en-US" altLang="en-US" sz="2800" b="1" dirty="0"/>
              <a:t>SUCCESSION PLANNING METHODOLOGIES</a:t>
            </a:r>
          </a:p>
          <a:p>
            <a:pPr>
              <a:buClrTx/>
              <a:buFont typeface="Helvetica Neue" charset="0"/>
              <a:buNone/>
              <a:defRPr/>
            </a:pPr>
            <a:r>
              <a:rPr lang="en-US" altLang="en-US" sz="2800" b="1" dirty="0"/>
              <a:t>LEADERSHIP ORIENTATION AWARENESS</a:t>
            </a:r>
          </a:p>
          <a:p>
            <a:pPr>
              <a:buClrTx/>
              <a:buFont typeface="Helvetica Neue" charset="0"/>
              <a:buNone/>
              <a:defRPr/>
            </a:pPr>
            <a:r>
              <a:rPr lang="en-US" altLang="en-US" sz="2800" b="1" dirty="0"/>
              <a:t>ORGANIZATIONAL DYNAMICS/CULTURE STRAGEGY</a:t>
            </a:r>
            <a:endParaRPr lang="en-US" altLang="en-US" sz="2800" b="1" u="sng" dirty="0"/>
          </a:p>
          <a:p>
            <a:pPr marL="0" indent="0">
              <a:buClrTx/>
              <a:buFont typeface="Helvetica Neue" charset="0"/>
              <a:buNone/>
              <a:defRPr/>
            </a:pPr>
            <a:endParaRPr lang="en-US" altLang="en-US" sz="2800" b="1" dirty="0"/>
          </a:p>
          <a:p>
            <a:pPr>
              <a:buClrTx/>
              <a:defRPr/>
            </a:pP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xfrm>
            <a:off x="650875" y="390525"/>
            <a:ext cx="12023725" cy="1285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400" smtClean="0"/>
              <a:t>Overview: 	Thinking Out Loud! </a:t>
            </a:r>
            <a:br>
              <a:rPr lang="en-US" altLang="en-US" sz="4400" smtClean="0"/>
            </a:br>
            <a:r>
              <a:rPr lang="en-US" altLang="en-US" sz="4400" smtClean="0"/>
              <a:t>How to Arrange This Seminar in Your Head?</a:t>
            </a:r>
            <a:br>
              <a:rPr lang="en-US" altLang="en-US" sz="4400" smtClean="0"/>
            </a:br>
            <a:endParaRPr lang="en-US" alt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635000" y="2209800"/>
            <a:ext cx="11963400" cy="6400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Helvetica Neue" charset="0"/>
              <a:buNone/>
              <a:defRPr/>
            </a:pPr>
            <a:r>
              <a:rPr lang="en-US" sz="4000" dirty="0"/>
              <a:t>Avoiding the Leadership Curse</a:t>
            </a:r>
          </a:p>
          <a:p>
            <a:pPr>
              <a:buFont typeface="Helvetica Neue" charset="0"/>
              <a:buNone/>
              <a:defRPr/>
            </a:pPr>
            <a:r>
              <a:rPr lang="en-US" sz="4000" dirty="0"/>
              <a:t>Requires Getting 3 Key Pursuits Right</a:t>
            </a:r>
            <a:endParaRPr lang="en-US" sz="2800" dirty="0"/>
          </a:p>
          <a:p>
            <a:pPr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 marL="514350" indent="-514350">
              <a:spcBef>
                <a:spcPct val="0"/>
              </a:spcBef>
              <a:buFont typeface="Helvetica Neue" charset="0"/>
              <a:buAutoNum type="arabicPeriod"/>
              <a:defRPr/>
            </a:pPr>
            <a:endParaRPr lang="en-US" sz="2800" dirty="0"/>
          </a:p>
          <a:p>
            <a:pPr marL="514350" indent="-514350">
              <a:spcBef>
                <a:spcPct val="0"/>
              </a:spcBef>
              <a:buFont typeface="Helvetica Neue" charset="0"/>
              <a:buAutoNum type="arabicPeriod"/>
              <a:defRPr/>
            </a:pPr>
            <a:r>
              <a:rPr lang="en-US" sz="2800" dirty="0"/>
              <a:t>Rights &amp; Wrongs of Succession Planning Approaches</a:t>
            </a:r>
          </a:p>
          <a:p>
            <a:pPr marL="514350" indent="-514350">
              <a:spcBef>
                <a:spcPct val="0"/>
              </a:spcBef>
              <a:buFont typeface="Helvetica Neue" charset="0"/>
              <a:buAutoNum type="arabicPeriod"/>
              <a:defRPr/>
            </a:pPr>
            <a:endParaRPr lang="en-US" sz="2800" dirty="0"/>
          </a:p>
          <a:p>
            <a:pPr marL="514350" indent="-514350">
              <a:spcBef>
                <a:spcPct val="0"/>
              </a:spcBef>
              <a:buFont typeface="Helvetica Neue" charset="0"/>
              <a:buAutoNum type="arabicPeriod"/>
              <a:defRPr/>
            </a:pPr>
            <a:r>
              <a:rPr lang="en-US" sz="2800" dirty="0"/>
              <a:t>Importance of Rightness of Fit between Leaders Vs Organizational Needs</a:t>
            </a:r>
          </a:p>
          <a:p>
            <a:pPr marL="514350" indent="-514350">
              <a:spcBef>
                <a:spcPct val="0"/>
              </a:spcBef>
              <a:buFont typeface="Helvetica Neue" charset="0"/>
              <a:buAutoNum type="arabicPeriod"/>
              <a:defRPr/>
            </a:pPr>
            <a:endParaRPr lang="en-US" sz="2800" dirty="0"/>
          </a:p>
          <a:p>
            <a:pPr marL="514350" indent="-514350">
              <a:spcBef>
                <a:spcPct val="0"/>
              </a:spcBef>
              <a:buFont typeface="Helvetica Neue" charset="0"/>
              <a:buAutoNum type="arabicPeriod"/>
              <a:defRPr/>
            </a:pPr>
            <a:r>
              <a:rPr lang="en-US" sz="2800" dirty="0"/>
              <a:t>Value of Leader’s Role Re Organization’s Identity, Culture, Survival </a:t>
            </a:r>
          </a:p>
          <a:p>
            <a:pPr marL="0" indent="0"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 marL="0" indent="0">
              <a:spcBef>
                <a:spcPct val="0"/>
              </a:spcBef>
              <a:buFont typeface="Helvetica Neue" charset="0"/>
              <a:buNone/>
              <a:defRPr/>
            </a:pPr>
            <a:r>
              <a:rPr lang="en-US" dirty="0"/>
              <a:t>	</a:t>
            </a:r>
            <a:endParaRPr lang="en-US" sz="2400" dirty="0"/>
          </a:p>
          <a:p>
            <a:pPr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>
              <a:spcBef>
                <a:spcPct val="0"/>
              </a:spcBef>
              <a:buFont typeface="Helvetica Neue" charset="0"/>
              <a:buNone/>
              <a:defRPr/>
            </a:pPr>
            <a:r>
              <a:rPr lang="en-US" sz="3200" dirty="0"/>
              <a:t>		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400" smtClean="0"/>
              <a:t>Pursuit #1:</a:t>
            </a:r>
            <a:br>
              <a:rPr lang="en-US" altLang="en-US" sz="4400" smtClean="0"/>
            </a:br>
            <a:r>
              <a:rPr lang="en-US" altLang="en-US" sz="4400" smtClean="0"/>
              <a:t>Succession Planning Approaches</a:t>
            </a:r>
            <a:br>
              <a:rPr lang="en-US" altLang="en-US" sz="4400" smtClean="0"/>
            </a:b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z="4400" smtClean="0"/>
              <a:t>Rights &amp; Wrongs</a:t>
            </a:r>
            <a:endParaRPr lang="en-US" altLang="en-US" i="1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635000" y="3581400"/>
            <a:ext cx="11718925" cy="5334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 typeface="Helvetica Neue" charset="0"/>
              <a:buNone/>
              <a:defRPr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Succession Planning, Yes!                                                                         BUT must be Tied to Strategic Vision, Goals and Pivotal Objectives</a:t>
            </a:r>
            <a:r>
              <a:rPr lang="en-US" altLang="en-US" sz="3200" b="1" dirty="0"/>
              <a:t> </a:t>
            </a:r>
          </a:p>
          <a:p>
            <a:pPr>
              <a:buClrTx/>
              <a:buFont typeface="Helvetica Neue" charset="0"/>
              <a:buNone/>
              <a:defRPr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Warning! </a:t>
            </a:r>
          </a:p>
          <a:p>
            <a:pPr>
              <a:buClrTx/>
              <a:buFont typeface="Helvetica Neue" charset="0"/>
              <a:buNone/>
              <a:defRPr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 Succession Planning based on 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Adhocracy or Misplaced Meritocracy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buClrTx/>
              <a:buFont typeface="Helvetica Neue" charset="0"/>
              <a:buNone/>
              <a:defRPr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Instead, What’s Really Needed is:</a:t>
            </a:r>
          </a:p>
          <a:p>
            <a:pPr marL="123190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HCS Plan that is Strategically Tied to ERP that is itself Vision Based and Guided </a:t>
            </a:r>
          </a:p>
          <a:p>
            <a:pPr marL="123190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Vigorous PD Agenda and Study Plan Roadmap of carefully designed Bursaries and Fellowship Opportunities</a:t>
            </a:r>
          </a:p>
          <a:p>
            <a:pPr marL="123190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Helvetica Neue" charset="0"/>
              <a:buNone/>
              <a:defRPr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Helvetica Neue" charset="0"/>
              <a:buNone/>
              <a:defRPr/>
            </a:pP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Tx/>
              <a:buFont typeface="Helvetica Neue" charset="0"/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400" smtClean="0"/>
              <a:t>Pursuit #2:</a:t>
            </a:r>
            <a:br>
              <a:rPr lang="en-US" altLang="en-US" sz="4400" smtClean="0"/>
            </a:br>
            <a:r>
              <a:rPr lang="en-US" altLang="en-US" sz="440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Leadership Orientation /Strengths Utilization Plan</a:t>
            </a: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z="4400" smtClean="0">
                <a:latin typeface="Calibri" pitchFamily="34" charset="0"/>
              </a:rPr>
              <a:t>Peter Principle: Implications Succession Planning</a:t>
            </a:r>
            <a:br>
              <a:rPr lang="en-US" altLang="en-US" sz="4400" smtClean="0">
                <a:latin typeface="Calibri" pitchFamily="34" charset="0"/>
              </a:rPr>
            </a:br>
            <a:r>
              <a:rPr lang="en-US" altLang="en-US" sz="4400" i="1" smtClean="0"/>
              <a:t> </a:t>
            </a:r>
            <a:endParaRPr lang="en-US" altLang="en-US" i="1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635000" y="3581400"/>
            <a:ext cx="11718925" cy="5334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 typeface="Helvetica Neue" charset="0"/>
              <a:buNone/>
              <a:defRPr/>
            </a:pPr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 Leadership Orientation Strengths Provide beneficial advantage for the organization</a:t>
            </a:r>
            <a:r>
              <a:rPr lang="en-US" altLang="en-US" sz="3600" b="1" dirty="0"/>
              <a:t>: </a:t>
            </a:r>
            <a:endParaRPr lang="en-US" altLang="en-US" sz="2800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Helvetica Neue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 Transformational Leaders</a:t>
            </a:r>
          </a:p>
          <a:p>
            <a:pPr marL="123190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Right Things</a:t>
            </a:r>
          </a:p>
          <a:p>
            <a:pPr marL="1676400" lvl="3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See the Big Picture- Envision the destination</a:t>
            </a:r>
          </a:p>
          <a:p>
            <a:pPr marL="1676400" lvl="3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Explain Why we do what we do –Make meaning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Transactional Leaders </a:t>
            </a:r>
          </a:p>
          <a:p>
            <a:pPr marL="123190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Things Right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76400" lvl="3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Organize the roadmap details; plan rest stops etc.-  logistical strengths</a:t>
            </a:r>
          </a:p>
          <a:p>
            <a:pPr marL="1676400" lvl="3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Say what must be done</a:t>
            </a:r>
          </a:p>
          <a:p>
            <a:pPr marL="1676400" lvl="3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Complimentary Combinations Needed Throughout Organizational Levels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Helvetica Neue" charset="0"/>
              <a:buNone/>
              <a:defRPr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  <a:defRPr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Almost Everything Managers do is Different</a:t>
            </a:r>
            <a:endParaRPr lang="en-US" sz="24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Tx/>
              <a:buFont typeface="Helvetica Neue" charset="0"/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400" smtClean="0"/>
              <a:t>Pursuit #3:</a:t>
            </a:r>
            <a:br>
              <a:rPr lang="en-US" altLang="en-US" sz="4400" smtClean="0"/>
            </a:br>
            <a:r>
              <a:rPr lang="en-US" altLang="en-US" sz="4400" smtClean="0"/>
              <a:t>Develop Leader Adroitness: Push V PuLL</a:t>
            </a:r>
            <a:br>
              <a:rPr lang="en-US" altLang="en-US" sz="4400" smtClean="0"/>
            </a:br>
            <a:r>
              <a:rPr lang="en-US" altLang="en-US" sz="4400" smtClean="0"/>
              <a:t/>
            </a:r>
            <a:br>
              <a:rPr lang="en-US" altLang="en-US" sz="4400" smtClean="0"/>
            </a:br>
            <a:r>
              <a:rPr lang="en-US" altLang="en-US" sz="4400" smtClean="0"/>
              <a:t>Those Who Relish Adaptability &amp; Readiness</a:t>
            </a:r>
            <a:endParaRPr lang="en-US" altLang="en-US" i="1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635000" y="3581400"/>
            <a:ext cx="11718925" cy="5334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Tx/>
              <a:buFont typeface="Helvetica Neue" charset="0"/>
              <a:buNone/>
              <a:defRPr/>
            </a:pPr>
            <a:r>
              <a:rPr lang="en-US" altLang="en-US" sz="3600" b="1" dirty="0"/>
              <a:t>Who Don’t Mind Taking on Challenge of Resetting Organizational Dynamics</a:t>
            </a:r>
          </a:p>
          <a:p>
            <a:pPr>
              <a:buClrTx/>
              <a:buFontTx/>
              <a:buChar char="-"/>
              <a:defRPr/>
            </a:pPr>
            <a:r>
              <a:rPr lang="en-US" sz="4000" dirty="0">
                <a:latin typeface="Calibri" panose="020F0502020204030204" pitchFamily="34" charset="0"/>
              </a:rPr>
              <a:t>Resetting Org Ethos &amp; Culture From custom and Comfort Habits to Organizational Learning, Intelligence &amp; Dynamism</a:t>
            </a:r>
            <a:endParaRPr lang="en-US" sz="40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Tx/>
              <a:buChar char="-"/>
              <a:defRPr/>
            </a:pPr>
            <a:r>
              <a:rPr lang="en-US" sz="4000" dirty="0">
                <a:latin typeface="Calibri" panose="020F0502020204030204" pitchFamily="34" charset="0"/>
              </a:rPr>
              <a:t>Harness Moral Energy by Transparency &amp; Mitigating of Ethical &amp; Justice issues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Tx/>
              <a:buFontTx/>
              <a:buChar char="-"/>
              <a:defRPr/>
            </a:pPr>
            <a:endParaRPr lang="en-US" sz="36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Tx/>
              <a:buChar char="-"/>
              <a:defRPr/>
            </a:pPr>
            <a:endParaRPr lang="en-US" sz="3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Tx/>
              <a:buFont typeface="Helvetica Neue" charset="0"/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xfrm>
            <a:off x="650875" y="390525"/>
            <a:ext cx="12023725" cy="1285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400" smtClean="0"/>
              <a:t>Conclusion: Intelligent Organizations Appreciate</a:t>
            </a:r>
            <a:br>
              <a:rPr lang="en-US" altLang="en-US" sz="4400" smtClean="0"/>
            </a:br>
            <a:endParaRPr lang="en-US" alt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 bwMode="auto">
          <a:xfrm>
            <a:off x="635000" y="2209800"/>
            <a:ext cx="11963400" cy="64008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Helvetica Neue" charset="0"/>
              <a:buNone/>
              <a:defRPr/>
            </a:pPr>
            <a:r>
              <a:rPr lang="en-US" sz="4000" dirty="0"/>
              <a:t>Links Between Leadership Dev &amp; Future Success</a:t>
            </a:r>
          </a:p>
          <a:p>
            <a:pPr>
              <a:buFont typeface="Helvetica Neue" charset="0"/>
              <a:buNone/>
              <a:defRPr/>
            </a:pPr>
            <a:r>
              <a:rPr lang="en-US" sz="4000" dirty="0"/>
              <a:t>And are Very Mindful of Protecting Organization Against Natural Pull of Atrophy: </a:t>
            </a:r>
            <a:endParaRPr lang="en-US" sz="2800" dirty="0"/>
          </a:p>
          <a:p>
            <a:pPr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>
              <a:spcBef>
                <a:spcPct val="0"/>
              </a:spcBef>
              <a:buFont typeface="Helvetica Neue" charset="0"/>
              <a:buNone/>
              <a:defRPr/>
            </a:pPr>
            <a:r>
              <a:rPr lang="en-US" sz="2800" dirty="0"/>
              <a:t>These organizations will pay particular attention to:</a:t>
            </a:r>
          </a:p>
          <a:p>
            <a:pPr marL="514350" indent="-514350">
              <a:spcBef>
                <a:spcPct val="0"/>
              </a:spcBef>
              <a:buFont typeface="Helvetica Neue" charset="0"/>
              <a:buAutoNum type="arabicPeriod"/>
              <a:defRPr/>
            </a:pPr>
            <a:endParaRPr lang="en-US" sz="2800" dirty="0"/>
          </a:p>
          <a:p>
            <a:pPr marL="514350" indent="-514350">
              <a:spcBef>
                <a:spcPct val="0"/>
              </a:spcBef>
              <a:buFont typeface="Helvetica Neue" charset="0"/>
              <a:buAutoNum type="arabicPeriod"/>
              <a:defRPr/>
            </a:pPr>
            <a:r>
              <a:rPr lang="en-US" sz="2800" dirty="0"/>
              <a:t>Proper &amp; Effective Succession Planning Practices </a:t>
            </a:r>
          </a:p>
          <a:p>
            <a:pPr marL="457200" indent="-457200">
              <a:spcBef>
                <a:spcPct val="0"/>
              </a:spcBef>
              <a:buFont typeface="Helvetica Neue" charset="0"/>
              <a:buAutoNum type="arabicPeriod"/>
              <a:defRPr/>
            </a:pPr>
            <a:endParaRPr lang="en-US" sz="2400" dirty="0"/>
          </a:p>
          <a:p>
            <a:pPr marL="0" indent="0">
              <a:spcBef>
                <a:spcPct val="0"/>
              </a:spcBef>
              <a:buFont typeface="Helvetica Neue" charset="0"/>
              <a:buNone/>
              <a:defRPr/>
            </a:pPr>
            <a:r>
              <a:rPr lang="en-US" sz="2800" dirty="0"/>
              <a:t>2.  Complementary Leadership Orientations Throughout the Organization</a:t>
            </a:r>
          </a:p>
          <a:p>
            <a:pPr marL="0" indent="0"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 marL="0" indent="0">
              <a:spcBef>
                <a:spcPct val="0"/>
              </a:spcBef>
              <a:buFont typeface="Helvetica Neue" charset="0"/>
              <a:buNone/>
              <a:defRPr/>
            </a:pPr>
            <a:r>
              <a:rPr lang="en-US" sz="2800" dirty="0"/>
              <a:t>3.  Maintenance of Readily Adaptable Organizational Ethos &amp; Culture </a:t>
            </a:r>
          </a:p>
          <a:p>
            <a:pPr marL="0" indent="0"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 marL="0" indent="0">
              <a:spcBef>
                <a:spcPct val="0"/>
              </a:spcBef>
              <a:buFont typeface="Helvetica Neue" charset="0"/>
              <a:buNone/>
              <a:defRPr/>
            </a:pPr>
            <a:r>
              <a:rPr lang="en-US" dirty="0"/>
              <a:t>	</a:t>
            </a:r>
            <a:endParaRPr lang="en-US" sz="2400" dirty="0"/>
          </a:p>
          <a:p>
            <a:pPr>
              <a:spcBef>
                <a:spcPct val="0"/>
              </a:spcBef>
              <a:buFont typeface="Helvetica Neue" charset="0"/>
              <a:buNone/>
              <a:defRPr/>
            </a:pPr>
            <a:endParaRPr lang="en-US" sz="2800" dirty="0"/>
          </a:p>
          <a:p>
            <a:pPr>
              <a:spcBef>
                <a:spcPct val="0"/>
              </a:spcBef>
              <a:buFont typeface="Helvetica Neue" charset="0"/>
              <a:buNone/>
              <a:defRPr/>
            </a:pPr>
            <a:r>
              <a:rPr lang="en-US" sz="3200" dirty="0"/>
              <a:t>		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Pag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FBFBF"/>
      </a:accent1>
      <a:accent2>
        <a:srgbClr val="333399"/>
      </a:accent2>
      <a:accent3>
        <a:srgbClr val="FFFFFF"/>
      </a:accent3>
      <a:accent4>
        <a:srgbClr val="000000"/>
      </a:accent4>
      <a:accent5>
        <a:srgbClr val="DCDCDC"/>
      </a:accent5>
      <a:accent6>
        <a:srgbClr val="2D2D8A"/>
      </a:accent6>
      <a:hlink>
        <a:srgbClr val="009999"/>
      </a:hlink>
      <a:folHlink>
        <a:srgbClr val="99CC00"/>
      </a:folHlink>
    </a:clrScheme>
    <a:fontScheme name="Cover Page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BFBFBF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 Light" charset="0"/>
            <a:ea typeface="ヒラギノ角ゴ ProN W3" charset="0"/>
            <a:cs typeface="ヒラギノ角ゴ ProN W3" charset="0"/>
            <a:sym typeface="Helvetica Neue Light" charset="0"/>
          </a:defRPr>
        </a:defPPr>
      </a:lstStyle>
    </a:lnDef>
  </a:objectDefaults>
  <a:extraClrSchemeLst>
    <a:extraClrScheme>
      <a:clrScheme name="Cover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5754</TotalTime>
  <Pages>0</Pages>
  <Words>412</Words>
  <Characters>0</Characters>
  <Application>Microsoft Office PowerPoint</Application>
  <PresentationFormat>Custom</PresentationFormat>
  <Lines>0</Lines>
  <Paragraphs>124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Helvetica Neue Light</vt:lpstr>
      <vt:lpstr>ヒラギノ角ゴ ProN W3</vt:lpstr>
      <vt:lpstr>Arial</vt:lpstr>
      <vt:lpstr>Helvetica Neue</vt:lpstr>
      <vt:lpstr>Calibri</vt:lpstr>
      <vt:lpstr>Helvetica Neue Medium</vt:lpstr>
      <vt:lpstr>Wingdings</vt:lpstr>
      <vt:lpstr>Times New Roman</vt:lpstr>
      <vt:lpstr>Cover Page</vt:lpstr>
      <vt:lpstr>PowerPoint Presentation</vt:lpstr>
      <vt:lpstr>   Unspoken Psychological Agreement </vt:lpstr>
      <vt:lpstr>Developing Today’s Leaders for Tomorrow’s Roles  Launch Ramp -The Three P’s </vt:lpstr>
      <vt:lpstr> Our Quest Today -In a Nutshell: </vt:lpstr>
      <vt:lpstr>Overview:  Thinking Out Loud!  How to Arrange This Seminar in Your Head? </vt:lpstr>
      <vt:lpstr>Pursuit #1: Succession Planning Approaches  Rights &amp; Wrongs</vt:lpstr>
      <vt:lpstr>Pursuit #2: Leadership Orientation /Strengths Utilization Plan  Peter Principle: Implications Succession Planning  </vt:lpstr>
      <vt:lpstr>Pursuit #3: Develop Leader Adroitness: Push V PuLL  Those Who Relish Adaptability &amp; Readiness</vt:lpstr>
      <vt:lpstr>Conclusion: Intelligent Organizations Appreciate </vt:lpstr>
      <vt:lpstr>Contact Us: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NobleRay</dc:creator>
  <cp:lastModifiedBy>akintundeoluwaseyij@gmail.com</cp:lastModifiedBy>
  <cp:revision>482</cp:revision>
  <dcterms:modified xsi:type="dcterms:W3CDTF">2024-06-21T08:09:58Z</dcterms:modified>
</cp:coreProperties>
</file>