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2" r:id="rId1"/>
  </p:sldMasterIdLst>
  <p:sldIdLst>
    <p:sldId id="256" r:id="rId2"/>
    <p:sldId id="278" r:id="rId3"/>
    <p:sldId id="294" r:id="rId4"/>
    <p:sldId id="280" r:id="rId5"/>
    <p:sldId id="281" r:id="rId6"/>
    <p:sldId id="282" r:id="rId7"/>
    <p:sldId id="283" r:id="rId8"/>
    <p:sldId id="284" r:id="rId9"/>
    <p:sldId id="288" r:id="rId10"/>
    <p:sldId id="285" r:id="rId11"/>
    <p:sldId id="286" r:id="rId12"/>
    <p:sldId id="287" r:id="rId13"/>
    <p:sldId id="289" r:id="rId14"/>
    <p:sldId id="290" r:id="rId15"/>
    <p:sldId id="291" r:id="rId16"/>
    <p:sldId id="292" r:id="rId17"/>
    <p:sldId id="293" r:id="rId18"/>
    <p:sldId id="279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85"/>
    <p:restoredTop sz="96203"/>
  </p:normalViewPr>
  <p:slideViewPr>
    <p:cSldViewPr snapToGrid="0">
      <p:cViewPr varScale="1">
        <p:scale>
          <a:sx n="115" d="100"/>
          <a:sy n="115" d="100"/>
        </p:scale>
        <p:origin x="3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6/19/24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702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6/19/24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008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6/19/24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624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6/19/24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233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6/19/24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399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6/19/24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521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6/19/24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71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6/19/24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297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6/19/24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747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6/19/24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074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6/19/24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7074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6/19/24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152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2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2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2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2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2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http://www.orangesmile.com/common/img_country_maps_provinces/nigeria-map-provinces-0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-up of a colorful strip&#10;&#10;Description automatically generated">
            <a:extLst>
              <a:ext uri="{FF2B5EF4-FFF2-40B4-BE49-F238E27FC236}">
                <a16:creationId xmlns:a16="http://schemas.microsoft.com/office/drawing/2014/main" id="{8DE4D2B7-E643-75CB-A0B6-D6736C6A3BE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15414"/>
          <a:stretch/>
        </p:blipFill>
        <p:spPr>
          <a:xfrm>
            <a:off x="-20091" y="322129"/>
            <a:ext cx="12191675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87FD26E4-041F-4EF2-B92D-6034C0F8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937549"/>
            <a:ext cx="12191999" cy="5058137"/>
          </a:xfrm>
          <a:prstGeom prst="rect">
            <a:avLst/>
          </a:prstGeom>
          <a:gradFill flip="none" rotWithShape="1">
            <a:gsLst>
              <a:gs pos="50000">
                <a:schemeClr val="bg1">
                  <a:alpha val="30000"/>
                </a:schemeClr>
              </a:gs>
              <a:gs pos="80000">
                <a:schemeClr val="bg1">
                  <a:alpha val="15000"/>
                </a:schemeClr>
              </a:gs>
              <a:gs pos="0">
                <a:schemeClr val="bg1">
                  <a:alpha val="0"/>
                </a:schemeClr>
              </a:gs>
              <a:gs pos="20000">
                <a:schemeClr val="bg1">
                  <a:alpha val="15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3F93DE-10E5-08DC-5D44-3D62E145D4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5548" y="2291136"/>
            <a:ext cx="8787382" cy="1406221"/>
          </a:xfrm>
        </p:spPr>
        <p:txBody>
          <a:bodyPr anchor="b">
            <a:normAutofit/>
          </a:bodyPr>
          <a:lstStyle/>
          <a:p>
            <a:pPr marL="0" indent="0" algn="ctr">
              <a:buNone/>
            </a:pPr>
            <a:br>
              <a:rPr lang="en-US" sz="1800" dirty="0"/>
            </a:b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4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7D5FAB-2E3B-9CE5-9502-2A3121C37E4A}"/>
              </a:ext>
            </a:extLst>
          </p:cNvPr>
          <p:cNvSpPr txBox="1"/>
          <p:nvPr/>
        </p:nvSpPr>
        <p:spPr>
          <a:xfrm>
            <a:off x="371062" y="937549"/>
            <a:ext cx="10999303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Current Depression and Suicide Issues:</a:t>
            </a:r>
            <a:endParaRPr lang="en-US" sz="4000" b="1" dirty="0">
              <a:solidFill>
                <a:srgbClr val="000000"/>
              </a:solidFill>
              <a:latin typeface="Helvetica" pitchFamily="2" charset="0"/>
              <a:ea typeface="Brush Script MT" panose="03060802040406070304" pitchFamily="66" charset="-122"/>
              <a:cs typeface="Brush Script MT" panose="03060802040406070304" pitchFamily="66" charset="-122"/>
            </a:endParaRPr>
          </a:p>
          <a:p>
            <a:pPr marL="0" indent="0" algn="ctr">
              <a:buNone/>
            </a:pPr>
            <a:r>
              <a:rPr lang="en-US" sz="4000" dirty="0">
                <a:solidFill>
                  <a:srgbClr val="000000"/>
                </a:solidFill>
                <a:effectLst/>
                <a:latin typeface="Helvetica" pitchFamily="2" charset="0"/>
                <a:ea typeface="Brush Script MT" panose="03060802040406070304" pitchFamily="66" charset="-122"/>
                <a:cs typeface="Brush Script MT" panose="03060802040406070304" pitchFamily="66" charset="-122"/>
              </a:rPr>
              <a:t>An Unhealthy Alliance. </a:t>
            </a:r>
            <a:endParaRPr lang="en-US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Kitson Francis. Ph.D.</a:t>
            </a:r>
          </a:p>
        </p:txBody>
      </p:sp>
    </p:spTree>
    <p:extLst>
      <p:ext uri="{BB962C8B-B14F-4D97-AF65-F5344CB8AC3E}">
        <p14:creationId xmlns:p14="http://schemas.microsoft.com/office/powerpoint/2010/main" val="2049603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EE519-A38F-4BCE-5299-ECA3C45D6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9951" y="457200"/>
            <a:ext cx="7125629" cy="101476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Bipolar </a:t>
            </a:r>
            <a:r>
              <a:rPr lang="en-US" sz="4000" dirty="0">
                <a:solidFill>
                  <a:schemeClr val="tx1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Disorder</a:t>
            </a:r>
            <a:r>
              <a:rPr lang="en-US" sz="3600" dirty="0">
                <a:solidFill>
                  <a:schemeClr val="tx1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b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A39C8-30F5-EA56-F3EC-DBCECAABF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7855" y="1471961"/>
            <a:ext cx="10470994" cy="4817327"/>
          </a:xfrm>
        </p:spPr>
        <p:txBody>
          <a:bodyPr>
            <a:normAutofit fontScale="92500"/>
          </a:bodyPr>
          <a:lstStyle/>
          <a:p>
            <a:pPr marL="342900" marR="0" lvl="0" indent="-342900">
              <a:spcBef>
                <a:spcPts val="0"/>
              </a:spcBef>
              <a:spcAft>
                <a:spcPts val="1800"/>
              </a:spcAft>
              <a:buFont typeface="Symbol" pitchFamily="2" charset="2"/>
              <a:buChar char=""/>
            </a:pPr>
            <a:r>
              <a:rPr lang="en-US" sz="2800" dirty="0">
                <a:solidFill>
                  <a:srgbClr val="080808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Bipolar disorders feature mood swings that include </a:t>
            </a:r>
            <a:r>
              <a:rPr lang="en-US" sz="2800" dirty="0">
                <a:solidFill>
                  <a:srgbClr val="FF0000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emotional highs called manic or hypomanic episodes,</a:t>
            </a:r>
            <a:r>
              <a:rPr lang="en-US" sz="2800" dirty="0">
                <a:solidFill>
                  <a:srgbClr val="080808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en-US" sz="2800" dirty="0">
                <a:solidFill>
                  <a:srgbClr val="0070C0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lows, called depressive episodes.</a:t>
            </a:r>
          </a:p>
          <a:p>
            <a:pPr marL="342900" indent="-342900">
              <a:spcBef>
                <a:spcPts val="0"/>
              </a:spcBef>
              <a:spcAft>
                <a:spcPts val="1800"/>
              </a:spcAft>
              <a:buFont typeface="Symbol" pitchFamily="2" charset="2"/>
              <a:buChar char=""/>
            </a:pPr>
            <a:r>
              <a:rPr lang="en-US" sz="2800" kern="0" dirty="0">
                <a:solidFill>
                  <a:srgbClr val="080808"/>
                </a:solidFill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These highs and lows are usually continuous. But they also can change from high to low or low to high or shift into a normal mood</a:t>
            </a:r>
            <a:r>
              <a:rPr lang="en-US" sz="2800" dirty="0">
                <a:latin typeface="Helvetica" pitchFamily="2" charset="0"/>
              </a:rPr>
              <a:t> </a:t>
            </a:r>
          </a:p>
          <a:p>
            <a:pPr marL="342900" indent="-342900">
              <a:spcBef>
                <a:spcPts val="0"/>
              </a:spcBef>
              <a:spcAft>
                <a:spcPts val="1800"/>
              </a:spcAft>
              <a:buFont typeface="Symbol" pitchFamily="2" charset="2"/>
              <a:buChar char=""/>
            </a:pPr>
            <a:r>
              <a:rPr lang="en-US" sz="2800" dirty="0">
                <a:solidFill>
                  <a:srgbClr val="080808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Sometimes both the highs and lows might </a:t>
            </a:r>
            <a:r>
              <a:rPr lang="en-US" sz="2800" dirty="0">
                <a:solidFill>
                  <a:srgbClr val="FF0000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occur together. </a:t>
            </a:r>
            <a:r>
              <a:rPr lang="en-US" sz="2800" dirty="0">
                <a:solidFill>
                  <a:srgbClr val="080808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This is called a </a:t>
            </a:r>
            <a:r>
              <a:rPr lang="en-US" sz="2800" dirty="0">
                <a:solidFill>
                  <a:srgbClr val="FF0000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mixed episode</a:t>
            </a:r>
            <a:r>
              <a:rPr lang="en-US" sz="2800" dirty="0">
                <a:solidFill>
                  <a:srgbClr val="080808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. You could be easily distracted and have racing thoughts. Your sleep also could be affected</a:t>
            </a:r>
            <a:endParaRPr lang="en-US" sz="2800" dirty="0">
              <a:effectLst/>
              <a:latin typeface="Helvetica" pitchFamily="2" charset="0"/>
              <a:ea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spcAft>
                <a:spcPts val="1800"/>
              </a:spcAft>
              <a:buFont typeface="Symbol" pitchFamily="2" charset="2"/>
              <a:buChar char=""/>
            </a:pPr>
            <a:endParaRPr lang="en-US" sz="2800" dirty="0"/>
          </a:p>
          <a:p>
            <a:pPr marL="0" marR="0" lvl="0" indent="0">
              <a:spcBef>
                <a:spcPts val="0"/>
              </a:spcBef>
              <a:spcAft>
                <a:spcPts val="1800"/>
              </a:spcAft>
              <a:buNone/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662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896CF-7D42-26B5-FC96-D1AD03771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>
                <a:solidFill>
                  <a:schemeClr val="tx1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Bipolar </a:t>
            </a:r>
            <a:r>
              <a:rPr lang="en-US" sz="4000" dirty="0">
                <a:solidFill>
                  <a:schemeClr val="tx1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Disorder Cont’d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1F28C-C590-26B3-031D-DE34BE9E20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551" y="2103120"/>
            <a:ext cx="10199649" cy="4319982"/>
          </a:xfrm>
        </p:spPr>
        <p:txBody>
          <a:bodyPr>
            <a:normAutofit fontScale="92500" lnSpcReduction="10000"/>
          </a:bodyPr>
          <a:lstStyle/>
          <a:p>
            <a:pPr marL="342900" marR="0" lvl="0" indent="-342900">
              <a:spcBef>
                <a:spcPts val="0"/>
              </a:spcBef>
              <a:spcAft>
                <a:spcPts val="900"/>
              </a:spcAft>
              <a:buFont typeface="Symbol" pitchFamily="2" charset="2"/>
              <a:buChar char=""/>
            </a:pPr>
            <a:r>
              <a:rPr lang="en-US" sz="3000" b="1" dirty="0">
                <a:solidFill>
                  <a:srgbClr val="FF0000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Bipolar I disorder</a:t>
            </a:r>
            <a:r>
              <a:rPr lang="en-US" sz="3000" dirty="0">
                <a:solidFill>
                  <a:srgbClr val="FF0000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n-US" sz="3000" dirty="0">
                <a:solidFill>
                  <a:srgbClr val="080808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— features a constantly </a:t>
            </a:r>
            <a:r>
              <a:rPr lang="en-US" sz="3000" dirty="0">
                <a:solidFill>
                  <a:srgbClr val="FF0000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elevated mood </a:t>
            </a:r>
            <a:r>
              <a:rPr lang="en-US" sz="3000" dirty="0">
                <a:solidFill>
                  <a:srgbClr val="0070C0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that lasts for at least one week. This is called a manic episode</a:t>
            </a:r>
            <a:r>
              <a:rPr lang="en-US" sz="3000" dirty="0">
                <a:solidFill>
                  <a:srgbClr val="080808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3000" dirty="0">
                <a:solidFill>
                  <a:srgbClr val="7030A0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It affects your overall ability to function and more likely you'll take part in risky behavior.</a:t>
            </a:r>
            <a:endParaRPr lang="en-US" sz="3000" dirty="0">
              <a:solidFill>
                <a:srgbClr val="7030A0"/>
              </a:solidFill>
              <a:effectLst/>
              <a:latin typeface="Helvetica" pitchFamily="2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900"/>
              </a:spcAft>
              <a:buFont typeface="Symbol" pitchFamily="2" charset="2"/>
              <a:buChar char=""/>
            </a:pPr>
            <a:r>
              <a:rPr lang="en-US" sz="3000" b="1" dirty="0">
                <a:solidFill>
                  <a:srgbClr val="FF0000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Bipolar II disorder</a:t>
            </a:r>
            <a:r>
              <a:rPr lang="en-US" sz="3000" dirty="0">
                <a:solidFill>
                  <a:srgbClr val="FF0000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n-US" sz="3000" dirty="0">
                <a:solidFill>
                  <a:srgbClr val="080808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— </a:t>
            </a:r>
            <a:r>
              <a:rPr lang="en-US" sz="3000" dirty="0">
                <a:solidFill>
                  <a:srgbClr val="0070C0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features constantly elevated moods — called hypomania</a:t>
            </a:r>
            <a:r>
              <a:rPr lang="en-US" sz="3000" dirty="0">
                <a:solidFill>
                  <a:srgbClr val="080808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 — that last at least four days and less than one week. There may be risky behaviors.</a:t>
            </a:r>
            <a:endParaRPr lang="en-US" sz="3000" dirty="0">
              <a:effectLst/>
              <a:latin typeface="Helvetica" pitchFamily="2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800"/>
              </a:spcAft>
              <a:buFont typeface="Symbol" pitchFamily="2" charset="2"/>
              <a:buChar char=""/>
            </a:pPr>
            <a:r>
              <a:rPr lang="en-US" sz="3000" b="1" dirty="0">
                <a:solidFill>
                  <a:srgbClr val="080808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Mood disorders are more common in females</a:t>
            </a:r>
            <a:r>
              <a:rPr lang="en-US" sz="3000" dirty="0">
                <a:solidFill>
                  <a:srgbClr val="080808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3000" dirty="0">
              <a:effectLst/>
              <a:latin typeface="Helvetica" pitchFamily="2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2891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CABCD-BE05-276C-5998-CD0E5FA16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208FB9-B762-9F14-9EA4-F1007A2D1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>
                <a:solidFill>
                  <a:srgbClr val="7030A0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Having a mood disorder may raise your risk of suicide. </a:t>
            </a:r>
            <a:endParaRPr lang="en-US" sz="4000" b="1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7287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79712-5B54-9805-CEC3-4D5D73BD1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4693" y="642594"/>
            <a:ext cx="9820506" cy="103008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Suicide: A Lethal abuse against society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EB67D-10AD-F377-A44B-2B54D6D21F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416205"/>
            <a:ext cx="10273990" cy="4536539"/>
          </a:xfrm>
        </p:spPr>
        <p:txBody>
          <a:bodyPr>
            <a:normAutofit fontScale="62500" lnSpcReduction="20000"/>
          </a:bodyPr>
          <a:lstStyle/>
          <a:p>
            <a:pPr marL="342900" marR="0" lvl="0" indent="-342900">
              <a:lnSpc>
                <a:spcPts val="157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360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As stated, depression has a positive correlation with suicide</a:t>
            </a:r>
            <a:endParaRPr lang="en-US" sz="3600" dirty="0">
              <a:effectLst/>
              <a:latin typeface="Helvetica" pitchFamily="2" charset="0"/>
              <a:ea typeface="Times New Roman" panose="02020603050405020304" pitchFamily="18" charset="0"/>
            </a:endParaRPr>
          </a:p>
          <a:p>
            <a:pPr marL="0" marR="0" indent="0">
              <a:lnSpc>
                <a:spcPts val="157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 </a:t>
            </a:r>
            <a:endParaRPr lang="en-US" sz="3600" dirty="0">
              <a:effectLst/>
              <a:latin typeface="Helvetica" pitchFamily="2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3600" dirty="0">
                <a:solidFill>
                  <a:srgbClr val="FF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Suicidality is a major global health problem</a:t>
            </a:r>
            <a:r>
              <a:rPr lang="en-US" sz="3600" dirty="0">
                <a:effectLst/>
                <a:latin typeface="Helvetica" pitchFamily="2" charset="0"/>
                <a:ea typeface="Times New Roman" panose="02020603050405020304" pitchFamily="18" charset="0"/>
              </a:rPr>
              <a:t>. </a:t>
            </a:r>
            <a:r>
              <a:rPr lang="en-US" sz="3600" dirty="0">
                <a:solidFill>
                  <a:srgbClr val="0070C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It is estimated that there are approximately 800,000 people per year who die by suicide.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effectLst/>
                <a:latin typeface="Helvetica" pitchFamily="2" charset="0"/>
                <a:ea typeface="Times New Roman" panose="02020603050405020304" pitchFamily="18" charset="0"/>
              </a:rPr>
              <a:t>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3600" dirty="0">
                <a:effectLst/>
                <a:latin typeface="Helvetica" pitchFamily="2" charset="0"/>
                <a:ea typeface="Times New Roman" panose="02020603050405020304" pitchFamily="18" charset="0"/>
              </a:rPr>
              <a:t>It is estimate that around o</a:t>
            </a:r>
            <a:r>
              <a:rPr lang="en-US" sz="3600" dirty="0">
                <a:solidFill>
                  <a:srgbClr val="FF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ne suicide </a:t>
            </a:r>
            <a:r>
              <a:rPr lang="en-US" sz="3600" dirty="0">
                <a:effectLst/>
                <a:latin typeface="Helvetica" pitchFamily="2" charset="0"/>
                <a:ea typeface="Times New Roman" panose="02020603050405020304" pitchFamily="18" charset="0"/>
              </a:rPr>
              <a:t>death occurs </a:t>
            </a:r>
            <a:r>
              <a:rPr lang="en-US" sz="3600" dirty="0">
                <a:solidFill>
                  <a:srgbClr val="FF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every 40 secon</a:t>
            </a:r>
            <a:r>
              <a:rPr lang="en-US" sz="3600" dirty="0">
                <a:effectLst/>
                <a:latin typeface="Helvetica" pitchFamily="2" charset="0"/>
                <a:ea typeface="Times New Roman" panose="02020603050405020304" pitchFamily="18" charset="0"/>
              </a:rPr>
              <a:t>ds globally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effectLst/>
                <a:latin typeface="Helvetica" pitchFamily="2" charset="0"/>
                <a:ea typeface="Times New Roman" panose="02020603050405020304" pitchFamily="18" charset="0"/>
              </a:rPr>
              <a:t>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3600" dirty="0">
                <a:effectLst/>
                <a:latin typeface="Helvetica" pitchFamily="2" charset="0"/>
                <a:ea typeface="Times New Roman" panose="02020603050405020304" pitchFamily="18" charset="0"/>
              </a:rPr>
              <a:t>Suicide is ranked as </a:t>
            </a:r>
            <a:r>
              <a:rPr lang="en-US" sz="3600" dirty="0">
                <a:solidFill>
                  <a:srgbClr val="FF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the 12th leading cause of death among people aged 10 to 34 </a:t>
            </a:r>
            <a:r>
              <a:rPr lang="en-US" sz="3600" dirty="0">
                <a:solidFill>
                  <a:srgbClr val="0070C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and the tenth among all age groups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3600" dirty="0">
              <a:solidFill>
                <a:srgbClr val="0070C0"/>
              </a:solidFill>
              <a:effectLst/>
              <a:latin typeface="Helvetica" pitchFamily="2" charset="0"/>
              <a:ea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buFont typeface="Symbol" pitchFamily="2" charset="2"/>
              <a:buChar char=""/>
            </a:pPr>
            <a:r>
              <a:rPr lang="en-US" sz="3600" b="1" dirty="0">
                <a:effectLst/>
                <a:latin typeface="Helvetica" pitchFamily="2" charset="0"/>
                <a:ea typeface="Times New Roman" panose="02020603050405020304" pitchFamily="18" charset="0"/>
              </a:rPr>
              <a:t>Suicide is responsible for more deaths than </a:t>
            </a:r>
            <a:r>
              <a:rPr lang="en-US" sz="3600" b="1" dirty="0">
                <a:solidFill>
                  <a:srgbClr val="0070C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malaria, HIV/AIDS, breast cancer, homicide and some wars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4200" dirty="0">
              <a:effectLst/>
              <a:latin typeface="Helvetica" pitchFamily="2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556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B82C8-DCD8-A4D3-1ECE-680CB8029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9" y="642594"/>
            <a:ext cx="10370633" cy="1371600"/>
          </a:xfrm>
        </p:spPr>
        <p:txBody>
          <a:bodyPr/>
          <a:lstStyle/>
          <a:p>
            <a:pPr algn="ctr"/>
            <a:r>
              <a:rPr lang="en-US" dirty="0"/>
              <a:t>Suicide Spectrum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871DB-7E13-B00B-4B94-49BB18D302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8644" y="2014194"/>
            <a:ext cx="10370634" cy="4353152"/>
          </a:xfrm>
        </p:spPr>
        <p:txBody>
          <a:bodyPr>
            <a:normAutofit fontScale="92500" lnSpcReduction="20000"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60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Suicidal ideation (SI). </a:t>
            </a:r>
            <a:endParaRPr lang="en-US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60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Suicide plan (SP): </a:t>
            </a:r>
            <a:endParaRPr lang="en-US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60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Suicide attempt (SA): </a:t>
            </a:r>
            <a:endParaRPr lang="en-US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60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Completed suicide (CS) </a:t>
            </a:r>
            <a:endParaRPr lang="en-US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7432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60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One way to minimize the occurrence of all levels of suicide Is to recognize and </a:t>
            </a:r>
            <a:r>
              <a:rPr lang="en-US" sz="2600" dirty="0">
                <a:solidFill>
                  <a:srgbClr val="FF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understand </a:t>
            </a:r>
            <a:r>
              <a:rPr lang="en-US" sz="2600" dirty="0">
                <a:solidFill>
                  <a:srgbClr val="FF0000"/>
                </a:solidFill>
                <a:latin typeface="Helvetica" pitchFamily="2" charset="0"/>
                <a:ea typeface="Times New Roman" panose="02020603050405020304" pitchFamily="18" charset="0"/>
              </a:rPr>
              <a:t>general and specific </a:t>
            </a:r>
            <a:r>
              <a:rPr lang="en-US" sz="2600" dirty="0">
                <a:solidFill>
                  <a:srgbClr val="FF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pattern </a:t>
            </a:r>
            <a:r>
              <a:rPr lang="en-US" sz="260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of thoughts and behavior on the emotional experiential continuum. 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 </a:t>
            </a:r>
            <a:endParaRPr lang="en-US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buFont typeface="Symbol" pitchFamily="2" charset="2"/>
              <a:buChar char=""/>
            </a:pPr>
            <a:r>
              <a:rPr lang="en-US" sz="2600" b="1" dirty="0">
                <a:solidFill>
                  <a:srgbClr val="C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A person who has </a:t>
            </a:r>
            <a:r>
              <a:rPr lang="en-US" sz="2600" b="1" dirty="0">
                <a:solidFill>
                  <a:srgbClr val="C00000"/>
                </a:solidFill>
                <a:latin typeface="Helvetica" pitchFamily="2" charset="0"/>
                <a:ea typeface="Times New Roman" panose="02020603050405020304" pitchFamily="18" charset="0"/>
              </a:rPr>
              <a:t>at least one failed earnest suicide attempt, </a:t>
            </a:r>
            <a:r>
              <a:rPr lang="en-US" sz="2600" b="1" dirty="0">
                <a:solidFill>
                  <a:srgbClr val="C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is a prime candidate for repeat attempts</a:t>
            </a:r>
            <a:r>
              <a:rPr lang="en-US" sz="260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.</a:t>
            </a:r>
            <a:endParaRPr lang="en-US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0558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2898F-D064-10C4-1F4B-72A9F3BE9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/>
              <a:t>Nigeria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25DD11-0046-7790-BEF0-AFB10C0276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82868" y="2634201"/>
            <a:ext cx="2181922" cy="20604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F6CC540-876E-33FE-C380-EB44CF722E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86836" y="531080"/>
            <a:ext cx="264475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1">
            <a:extLst>
              <a:ext uri="{FF2B5EF4-FFF2-40B4-BE49-F238E27FC236}">
                <a16:creationId xmlns:a16="http://schemas.microsoft.com/office/drawing/2014/main" id="{7E1390CA-2983-980D-B47F-593CB013E2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6790" y="1910484"/>
            <a:ext cx="4420513" cy="3910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99191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E178A-400D-E6F5-4291-DDA784213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Nigerian Depression and Suicide Picture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225DC-A302-4ADC-FBF1-57DFF686BC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3200" dirty="0"/>
              <a:t>1 in 5 Nigerians suffer from long-term depression</a:t>
            </a:r>
            <a:endParaRPr lang="en-US" sz="3200" b="0" i="0" dirty="0">
              <a:solidFill>
                <a:srgbClr val="202124"/>
              </a:solidFill>
              <a:effectLst/>
              <a:latin typeface="Roboto" panose="02000000000000000000" pitchFamily="2" charset="0"/>
            </a:endParaRPr>
          </a:p>
          <a:p>
            <a:pPr algn="l"/>
            <a:r>
              <a:rPr lang="en-US" sz="3200" b="0" i="0" dirty="0">
                <a:solidFill>
                  <a:srgbClr val="4D5156"/>
                </a:solidFill>
                <a:effectLst/>
                <a:latin typeface="Roboto" panose="02000000000000000000" pitchFamily="2" charset="0"/>
              </a:rPr>
              <a:t>Nigeria has the highest rate of suicide and depression in Africa.</a:t>
            </a:r>
          </a:p>
          <a:p>
            <a:pPr algn="l"/>
            <a:r>
              <a:rPr lang="en-US" sz="3200" dirty="0">
                <a:solidFill>
                  <a:srgbClr val="4D5156"/>
                </a:solidFill>
                <a:latin typeface="Roboto" panose="02000000000000000000" pitchFamily="2" charset="0"/>
              </a:rPr>
              <a:t>T</a:t>
            </a:r>
            <a:r>
              <a:rPr lang="en-US" sz="3200" b="0" i="0" dirty="0">
                <a:solidFill>
                  <a:srgbClr val="4D5156"/>
                </a:solidFill>
                <a:effectLst/>
                <a:latin typeface="Roboto" panose="02000000000000000000" pitchFamily="2" charset="0"/>
              </a:rPr>
              <a:t>he current rate of suicide in Nigeria is  9.50% out of 100, 000 people attempt or succeed at suicide annually (10%)</a:t>
            </a:r>
          </a:p>
          <a:p>
            <a:pPr algn="l"/>
            <a:r>
              <a:rPr lang="en-US" sz="3200" dirty="0">
                <a:solidFill>
                  <a:srgbClr val="4D5156"/>
                </a:solidFill>
                <a:latin typeface="Roboto" panose="02000000000000000000" pitchFamily="2" charset="0"/>
              </a:rPr>
              <a:t>Some research suggests that these numbers represent an under reporting of facts</a:t>
            </a:r>
            <a:endParaRPr lang="en-US" sz="3200" b="0" i="0" dirty="0">
              <a:solidFill>
                <a:srgbClr val="4D5156"/>
              </a:solidFill>
              <a:effectLst/>
              <a:latin typeface="Roboto" panose="02000000000000000000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4778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805E5-2944-41A3-6B6E-B3F835C8F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D2249-EE5E-0848-6B9C-6151C96602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5433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79A2B-94BD-42C3-4852-3F45D87CE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BFE94-8C79-FD6C-96FD-611498511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144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83019-B1DE-33B1-6E76-E747328CA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9B8C1-5260-BDC4-C335-18DF78E1BC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980" y="1851102"/>
            <a:ext cx="10389220" cy="374680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342900" lvl="0" indent="-342900">
              <a:lnSpc>
                <a:spcPts val="1570"/>
              </a:lnSpc>
              <a:spcBef>
                <a:spcPts val="0"/>
              </a:spcBef>
              <a:buFont typeface="Symbol" pitchFamily="2" charset="2"/>
              <a:buChar char=""/>
            </a:pPr>
            <a:r>
              <a:rPr lang="en-US" sz="11200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</a:rPr>
              <a:t>We will begin by taking a general look at depression</a:t>
            </a:r>
          </a:p>
          <a:p>
            <a:pPr marL="342900" lvl="0" indent="-342900">
              <a:lnSpc>
                <a:spcPts val="1570"/>
              </a:lnSpc>
              <a:spcBef>
                <a:spcPts val="0"/>
              </a:spcBef>
              <a:buFont typeface="Symbol" pitchFamily="2" charset="2"/>
              <a:buChar char=""/>
            </a:pPr>
            <a:endParaRPr lang="en-US" sz="11200" dirty="0">
              <a:solidFill>
                <a:srgbClr val="000000"/>
              </a:solidFill>
              <a:latin typeface="Helvetica" pitchFamily="2" charset="0"/>
              <a:ea typeface="Times New Roman" panose="02020603050405020304" pitchFamily="18" charset="0"/>
            </a:endParaRPr>
          </a:p>
          <a:p>
            <a:pPr marL="0" lvl="0" indent="0">
              <a:lnSpc>
                <a:spcPts val="1570"/>
              </a:lnSpc>
              <a:spcBef>
                <a:spcPts val="0"/>
              </a:spcBef>
              <a:buNone/>
            </a:pPr>
            <a:r>
              <a:rPr lang="en-US" sz="11200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</a:rPr>
              <a:t> </a:t>
            </a:r>
            <a:endParaRPr lang="en-US" sz="1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570"/>
              </a:lnSpc>
              <a:spcBef>
                <a:spcPts val="0"/>
              </a:spcBef>
              <a:buFont typeface="Symbol" pitchFamily="2" charset="2"/>
              <a:buChar char=""/>
            </a:pPr>
            <a:r>
              <a:rPr lang="en-US" sz="11200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</a:rPr>
              <a:t>Then look at suicide</a:t>
            </a:r>
          </a:p>
          <a:p>
            <a:pPr marL="342900" lvl="0" indent="-342900">
              <a:lnSpc>
                <a:spcPts val="1570"/>
              </a:lnSpc>
              <a:spcBef>
                <a:spcPts val="0"/>
              </a:spcBef>
              <a:buFont typeface="Symbol" pitchFamily="2" charset="2"/>
              <a:buChar char=""/>
            </a:pPr>
            <a:endParaRPr lang="en-US" sz="1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lnSpc>
                <a:spcPts val="1570"/>
              </a:lnSpc>
              <a:spcBef>
                <a:spcPts val="0"/>
              </a:spcBef>
              <a:buNone/>
            </a:pPr>
            <a:endParaRPr lang="en-US" sz="1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570"/>
              </a:lnSpc>
              <a:spcBef>
                <a:spcPts val="0"/>
              </a:spcBef>
              <a:buFont typeface="Symbol" pitchFamily="2" charset="2"/>
              <a:buChar char=""/>
            </a:pPr>
            <a:endParaRPr lang="en-US" sz="1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lnSpc>
                <a:spcPts val="1570"/>
              </a:lnSpc>
              <a:spcBef>
                <a:spcPts val="0"/>
              </a:spcBef>
              <a:buFont typeface="Symbol" pitchFamily="2" charset="2"/>
              <a:buChar char=""/>
            </a:pPr>
            <a:r>
              <a:rPr lang="en-US" sz="11200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</a:rPr>
              <a:t>Then look at the relationship between depression and suicide</a:t>
            </a:r>
          </a:p>
          <a:p>
            <a:pPr marL="0" indent="0">
              <a:lnSpc>
                <a:spcPts val="1570"/>
              </a:lnSpc>
              <a:spcBef>
                <a:spcPts val="0"/>
              </a:spcBef>
              <a:buNone/>
            </a:pPr>
            <a:endParaRPr lang="en-US" sz="11200" dirty="0">
              <a:solidFill>
                <a:srgbClr val="000000"/>
              </a:solidFill>
              <a:latin typeface="Helvetica" pitchFamily="2" charset="0"/>
              <a:ea typeface="Times New Roman" panose="02020603050405020304" pitchFamily="18" charset="0"/>
            </a:endParaRPr>
          </a:p>
          <a:p>
            <a:pPr marL="342900" indent="-342900">
              <a:lnSpc>
                <a:spcPts val="1570"/>
              </a:lnSpc>
              <a:spcBef>
                <a:spcPts val="0"/>
              </a:spcBef>
              <a:buFont typeface="Symbol" pitchFamily="2" charset="2"/>
              <a:buChar char=""/>
            </a:pPr>
            <a:endParaRPr lang="en-US" sz="11200" dirty="0">
              <a:solidFill>
                <a:srgbClr val="000000"/>
              </a:solidFill>
              <a:latin typeface="Helvetica" pitchFamily="2" charset="0"/>
              <a:ea typeface="Times New Roman" panose="02020603050405020304" pitchFamily="18" charset="0"/>
            </a:endParaRPr>
          </a:p>
          <a:p>
            <a:pPr marL="342900" indent="-342900">
              <a:lnSpc>
                <a:spcPts val="1570"/>
              </a:lnSpc>
              <a:spcBef>
                <a:spcPts val="0"/>
              </a:spcBef>
              <a:buFont typeface="Symbol" pitchFamily="2" charset="2"/>
              <a:buChar char=""/>
            </a:pPr>
            <a:r>
              <a:rPr lang="en-US" sz="11200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</a:rPr>
              <a:t>Then close out by looking at Nigeria</a:t>
            </a:r>
          </a:p>
          <a:p>
            <a:pPr marL="342900" lvl="0" indent="-342900">
              <a:lnSpc>
                <a:spcPts val="1570"/>
              </a:lnSpc>
              <a:spcBef>
                <a:spcPts val="0"/>
              </a:spcBef>
              <a:buFont typeface="Symbol" pitchFamily="2" charset="2"/>
              <a:buChar char=""/>
            </a:pPr>
            <a:endParaRPr lang="en-US" sz="11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lnSpc>
                <a:spcPts val="1570"/>
              </a:lnSpc>
              <a:spcBef>
                <a:spcPts val="0"/>
              </a:spcBef>
              <a:buNone/>
            </a:pPr>
            <a:endParaRPr lang="en-US" sz="11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lnSpc>
                <a:spcPts val="1570"/>
              </a:lnSpc>
              <a:spcBef>
                <a:spcPts val="0"/>
              </a:spcBef>
              <a:buNone/>
            </a:pPr>
            <a:endParaRPr lang="en-US" sz="11200" dirty="0">
              <a:solidFill>
                <a:srgbClr val="000000"/>
              </a:solidFill>
              <a:latin typeface="Helvetica" pitchFamily="2" charset="0"/>
              <a:ea typeface="Times New Roman" panose="02020603050405020304" pitchFamily="18" charset="0"/>
            </a:endParaRPr>
          </a:p>
          <a:p>
            <a:pPr marL="0" lvl="0" indent="0">
              <a:lnSpc>
                <a:spcPts val="1570"/>
              </a:lnSpc>
              <a:spcBef>
                <a:spcPts val="0"/>
              </a:spcBef>
              <a:buNone/>
            </a:pPr>
            <a:r>
              <a:rPr lang="en-US" sz="11200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</a:rPr>
              <a:t> </a:t>
            </a:r>
          </a:p>
          <a:p>
            <a:endParaRPr lang="en-US" dirty="0"/>
          </a:p>
          <a:p>
            <a:endParaRPr lang="en-US" dirty="0"/>
          </a:p>
          <a:p>
            <a:pPr marL="0" marR="0" lvl="0" indent="0">
              <a:lnSpc>
                <a:spcPts val="157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     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036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5BD23-41F4-DAB5-E028-279892FC4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Objectives of this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09565-099D-6FA9-9E13-E3FF4D7BDB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9795" y="2103120"/>
            <a:ext cx="10255405" cy="4112286"/>
          </a:xfrm>
        </p:spPr>
        <p:txBody>
          <a:bodyPr>
            <a:noAutofit/>
          </a:bodyPr>
          <a:lstStyle/>
          <a:p>
            <a:r>
              <a:rPr lang="en-US" sz="2800" dirty="0"/>
              <a:t>Participants will come to :</a:t>
            </a:r>
          </a:p>
          <a:p>
            <a:r>
              <a:rPr lang="en-US" sz="2800" dirty="0"/>
              <a:t>Have an understanding of depression</a:t>
            </a:r>
          </a:p>
          <a:p>
            <a:r>
              <a:rPr lang="en-US" sz="2800" dirty="0"/>
              <a:t>Have an understanding of  Suicide</a:t>
            </a:r>
          </a:p>
          <a:p>
            <a:r>
              <a:rPr lang="en-US" sz="2800" dirty="0"/>
              <a:t>Have an understanding of the relationship between depression and suicide</a:t>
            </a:r>
          </a:p>
          <a:p>
            <a:r>
              <a:rPr lang="en-US" sz="2800" dirty="0"/>
              <a:t>Have an understanding  of the need for appropriate intervention</a:t>
            </a:r>
          </a:p>
        </p:txBody>
      </p:sp>
    </p:spTree>
    <p:extLst>
      <p:ext uri="{BB962C8B-B14F-4D97-AF65-F5344CB8AC3E}">
        <p14:creationId xmlns:p14="http://schemas.microsoft.com/office/powerpoint/2010/main" val="262079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C7A16-24A7-BD3F-C67E-A35EF6988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tx1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Depression:</a:t>
            </a:r>
            <a:b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dirty="0">
                <a:solidFill>
                  <a:srgbClr val="080808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A mood disorder AKA affective disorder.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92734B-7F09-510A-F0EE-9EBA53380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63337"/>
            <a:ext cx="9225776" cy="3789407"/>
          </a:xfrm>
        </p:spPr>
        <p:txBody>
          <a:bodyPr>
            <a:no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effectLst/>
                <a:latin typeface="Helvetica" pitchFamily="2" charset="0"/>
                <a:ea typeface="Times New Roman" panose="02020603050405020304" pitchFamily="18" charset="0"/>
              </a:rPr>
              <a:t>The phrase “mood disorder” is used to describe a mental health conditions that impact a       person’s emotional state of well-being.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effectLst/>
                <a:latin typeface="Helvetica" pitchFamily="2" charset="0"/>
                <a:ea typeface="Times New Roman" panose="02020603050405020304" pitchFamily="18" charset="0"/>
              </a:rPr>
              <a:t>Also known as affective disorders. It impacts approximately 21.4% adults in the United States at some point during their lives.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17780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99FCB-2DD1-9F7B-941B-3A083AC69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6926" y="642594"/>
            <a:ext cx="9508273" cy="99663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tx1"/>
                </a:solidFill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Types of Depressive Disorders:</a:t>
            </a: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11607-BD68-B36F-1DD8-E2A2428BE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9005" y="2103119"/>
            <a:ext cx="10166195" cy="4253075"/>
          </a:xfrm>
        </p:spPr>
        <p:txBody>
          <a:bodyPr>
            <a:normAutofit fontScale="77500" lnSpcReduction="20000"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80808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3600" b="1" dirty="0">
                <a:solidFill>
                  <a:srgbClr val="FF0000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Major depression</a:t>
            </a:r>
            <a:r>
              <a:rPr lang="en-US" sz="3600" dirty="0">
                <a:solidFill>
                  <a:srgbClr val="FF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  MDD</a:t>
            </a:r>
            <a:r>
              <a:rPr lang="en-US" sz="3600" dirty="0">
                <a:effectLst/>
                <a:latin typeface="Helvetica" pitchFamily="2" charset="0"/>
                <a:ea typeface="Times New Roman" panose="02020603050405020304" pitchFamily="18" charset="0"/>
              </a:rPr>
              <a:t>— typically lasts for at least two weeks and often longer than four weeks.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effectLst/>
                <a:latin typeface="Helvetica" pitchFamily="2" charset="0"/>
                <a:ea typeface="Times New Roman" panose="02020603050405020304" pitchFamily="18" charset="0"/>
              </a:rPr>
              <a:t> 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3600" b="1" dirty="0">
                <a:solidFill>
                  <a:srgbClr val="FF0000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Seasonal affective disorder</a:t>
            </a:r>
            <a:r>
              <a:rPr lang="en-US" sz="3600" dirty="0">
                <a:solidFill>
                  <a:srgbClr val="FF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 </a:t>
            </a:r>
            <a:r>
              <a:rPr lang="en-US" sz="3600" dirty="0">
                <a:effectLst/>
                <a:latin typeface="Helvetica" pitchFamily="2" charset="0"/>
                <a:ea typeface="Times New Roman" panose="02020603050405020304" pitchFamily="18" charset="0"/>
              </a:rPr>
              <a:t>— occurs at certain times of the year, typically with a change of season.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effectLst/>
                <a:latin typeface="Helvetica" pitchFamily="2" charset="0"/>
                <a:ea typeface="Times New Roman" panose="02020603050405020304" pitchFamily="18" charset="0"/>
              </a:rPr>
              <a:t> 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3600" b="1" dirty="0">
                <a:solidFill>
                  <a:srgbClr val="FF0000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Persistent depressive disorder</a:t>
            </a:r>
            <a:r>
              <a:rPr lang="en-US" sz="3600" dirty="0">
                <a:solidFill>
                  <a:srgbClr val="FF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 </a:t>
            </a:r>
            <a:r>
              <a:rPr lang="en-US" sz="3600" dirty="0">
                <a:effectLst/>
                <a:latin typeface="Helvetica" pitchFamily="2" charset="0"/>
                <a:ea typeface="Times New Roman" panose="02020603050405020304" pitchFamily="18" charset="0"/>
              </a:rPr>
              <a:t>— a long-term form of depression that causes feelings of sadness, emptiness and often hopelessness.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696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0AF22-2653-D190-2C03-AAAAA1A71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Types of Depressive Disorders Cont’d: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79EDC4-C16C-D983-115A-4E1DEDB36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493" y="2103119"/>
            <a:ext cx="10277707" cy="4197319"/>
          </a:xfrm>
        </p:spPr>
        <p:txBody>
          <a:bodyPr>
            <a:normAutofit fontScale="85000" lnSpcReduction="20000"/>
          </a:bodyPr>
          <a:lstStyle/>
          <a:p>
            <a:pPr marL="342900" marR="0" lvl="0" indent="-342900">
              <a:spcBef>
                <a:spcPts val="0"/>
              </a:spcBef>
              <a:spcAft>
                <a:spcPts val="900"/>
              </a:spcAft>
              <a:buFont typeface="Symbol" pitchFamily="2" charset="2"/>
              <a:buChar char=""/>
            </a:pPr>
            <a:r>
              <a:rPr lang="en-US" sz="3300" b="1" dirty="0">
                <a:solidFill>
                  <a:srgbClr val="FF0000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Disruptive mood dysregulation disorder</a:t>
            </a:r>
            <a:r>
              <a:rPr lang="en-US" sz="3300" dirty="0">
                <a:solidFill>
                  <a:srgbClr val="FF0000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n-US" sz="3300" dirty="0">
                <a:solidFill>
                  <a:srgbClr val="080808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— a diagnosis used for children and teenagers. It features constant, serious and lasting testiness with frequent temper outbursts that are not consistent with the age of the child.</a:t>
            </a:r>
            <a:endParaRPr lang="en-US" sz="3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900"/>
              </a:spcAft>
              <a:buFont typeface="Symbol" pitchFamily="2" charset="2"/>
              <a:buChar char=""/>
            </a:pPr>
            <a:r>
              <a:rPr lang="en-US" sz="3300" b="1" dirty="0">
                <a:solidFill>
                  <a:srgbClr val="FF0000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Premenstrual dysphoric disorder</a:t>
            </a:r>
            <a:r>
              <a:rPr lang="en-US" sz="3300" dirty="0">
                <a:solidFill>
                  <a:srgbClr val="FF0000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n-US" sz="3300" dirty="0">
                <a:solidFill>
                  <a:srgbClr val="080808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— features mood changes, hopelessness and feelings of being overwhelmed or out of control. These symptoms occur in the 10 days before a menstrual period and go away within a few days after a period begins.</a:t>
            </a:r>
            <a:endParaRPr lang="en-US" sz="3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330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6947C-D96E-2059-032B-06A607ABD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8166410" cy="996635"/>
          </a:xfrm>
        </p:spPr>
        <p:txBody>
          <a:bodyPr/>
          <a:lstStyle/>
          <a:p>
            <a:r>
              <a:rPr lang="en-US" sz="3600" dirty="0">
                <a:solidFill>
                  <a:schemeClr val="tx1"/>
                </a:solidFill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Types of Depressive Disorders Cont’d: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3DCA7-1614-F20C-330F-4BCBD25C30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marR="0" lvl="0" indent="-342900">
              <a:spcBef>
                <a:spcPts val="0"/>
              </a:spcBef>
              <a:spcAft>
                <a:spcPts val="900"/>
              </a:spcAft>
              <a:buFont typeface="Symbol" pitchFamily="2" charset="2"/>
              <a:buChar char=""/>
            </a:pPr>
            <a:r>
              <a:rPr lang="en-US" sz="3200" b="1" dirty="0">
                <a:solidFill>
                  <a:srgbClr val="FF0000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Depression related to a medical condition</a:t>
            </a:r>
            <a:r>
              <a:rPr lang="en-US" sz="3200" dirty="0">
                <a:solidFill>
                  <a:srgbClr val="FF0000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n-US" sz="3200" dirty="0">
                <a:solidFill>
                  <a:srgbClr val="080808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— features a great </a:t>
            </a:r>
            <a:r>
              <a:rPr lang="en-US" sz="3200" dirty="0">
                <a:solidFill>
                  <a:srgbClr val="FF0000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loss of pleasure in most or all activities </a:t>
            </a:r>
            <a:r>
              <a:rPr lang="en-US" sz="3200" dirty="0">
                <a:solidFill>
                  <a:srgbClr val="080808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due to the physical effects of another medical health problem.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900"/>
              </a:spcAft>
              <a:buFont typeface="Symbol" pitchFamily="2" charset="2"/>
              <a:buChar char=""/>
            </a:pPr>
            <a:r>
              <a:rPr lang="en-US" sz="3200" b="1" dirty="0">
                <a:solidFill>
                  <a:srgbClr val="FF0000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Depression related to substance or medicine use</a:t>
            </a:r>
            <a:r>
              <a:rPr lang="en-US" sz="3200" dirty="0">
                <a:solidFill>
                  <a:srgbClr val="FF0000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n-US" sz="3200" dirty="0">
                <a:solidFill>
                  <a:srgbClr val="080808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— features depression symptoms that start during or soon after using a street drug or medicine, or after withdrawal from these substances.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090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11947-69EA-9270-5BD4-1096BC2A2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9883698" cy="89627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080808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Symptoms of Depression</a:t>
            </a:r>
            <a:b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CA5DE-6780-F3F5-0175-8EC1435DB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1307" y="1694985"/>
            <a:ext cx="10526752" cy="4616605"/>
          </a:xfrm>
        </p:spPr>
        <p:txBody>
          <a:bodyPr>
            <a:no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900"/>
              </a:spcAft>
              <a:buFont typeface="Symbol" pitchFamily="2" charset="2"/>
              <a:buChar char=""/>
            </a:pPr>
            <a:r>
              <a:rPr lang="en-US" sz="2800" dirty="0">
                <a:solidFill>
                  <a:srgbClr val="080808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Make you feel: 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900"/>
              </a:spcAft>
              <a:buFont typeface="Symbol" pitchFamily="2" charset="2"/>
              <a:buChar char=""/>
            </a:pPr>
            <a:r>
              <a:rPr lang="en-US" sz="2800" dirty="0">
                <a:solidFill>
                  <a:srgbClr val="080808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Anxious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900"/>
              </a:spcAft>
              <a:buFont typeface="Symbol" pitchFamily="2" charset="2"/>
              <a:buChar char=""/>
            </a:pPr>
            <a:r>
              <a:rPr lang="en-US" sz="2800" dirty="0">
                <a:solidFill>
                  <a:srgbClr val="080808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Cranky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900"/>
              </a:spcAft>
              <a:buFont typeface="Symbol" pitchFamily="2" charset="2"/>
              <a:buChar char=""/>
            </a:pPr>
            <a:r>
              <a:rPr lang="en-US" sz="2800" dirty="0">
                <a:solidFill>
                  <a:srgbClr val="080808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Emptiness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900"/>
              </a:spcAft>
              <a:buFont typeface="Symbol" pitchFamily="2" charset="2"/>
              <a:buChar char=""/>
            </a:pPr>
            <a:r>
              <a:rPr lang="en-US" sz="2800" dirty="0">
                <a:solidFill>
                  <a:srgbClr val="080808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Worthlessness 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900"/>
              </a:spcAft>
              <a:buFont typeface="Symbol" pitchFamily="2" charset="2"/>
              <a:buChar char=""/>
            </a:pPr>
            <a:r>
              <a:rPr lang="en-US" sz="2800" dirty="0">
                <a:solidFill>
                  <a:srgbClr val="080808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Helplessness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900"/>
              </a:spcAft>
              <a:buFont typeface="Symbol" pitchFamily="2" charset="2"/>
              <a:buChar char=""/>
            </a:pPr>
            <a:r>
              <a:rPr lang="en-US" sz="2800" dirty="0">
                <a:solidFill>
                  <a:srgbClr val="080808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Hopelessness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042214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50C90-5518-62B1-F17F-51F5AA6AE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80808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Symptoms of Depression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CBF69-9D20-5659-1C91-3895BB1C2F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900"/>
              </a:spcAft>
              <a:buFont typeface="Symbol" pitchFamily="2" charset="2"/>
              <a:buChar char=""/>
            </a:pPr>
            <a:r>
              <a:rPr lang="en-US" sz="2800" dirty="0">
                <a:solidFill>
                  <a:srgbClr val="080808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Guilty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900"/>
              </a:spcAft>
              <a:buFont typeface="Symbol" pitchFamily="2" charset="2"/>
              <a:buChar char=""/>
            </a:pPr>
            <a:r>
              <a:rPr lang="en-US" sz="2800" dirty="0">
                <a:solidFill>
                  <a:srgbClr val="080808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Diet eat and sleep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900"/>
              </a:spcAft>
              <a:buFont typeface="Symbol" pitchFamily="2" charset="2"/>
              <a:buChar char=""/>
            </a:pPr>
            <a:r>
              <a:rPr lang="en-US" sz="2800" dirty="0">
                <a:solidFill>
                  <a:srgbClr val="080808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Diet/eating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900"/>
              </a:spcAft>
              <a:buFont typeface="Symbol" pitchFamily="2" charset="2"/>
              <a:buChar char=""/>
            </a:pPr>
            <a:r>
              <a:rPr lang="en-US" sz="2800" dirty="0">
                <a:solidFill>
                  <a:srgbClr val="080808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Sleep</a:t>
            </a:r>
          </a:p>
          <a:p>
            <a:pPr marL="342900" marR="0" lvl="0" indent="-342900">
              <a:spcBef>
                <a:spcPts val="0"/>
              </a:spcBef>
              <a:spcAft>
                <a:spcPts val="900"/>
              </a:spcAft>
              <a:buFont typeface="Symbol" pitchFamily="2" charset="2"/>
              <a:buChar char=""/>
            </a:pPr>
            <a:r>
              <a:rPr lang="en-US" sz="2800" dirty="0">
                <a:solidFill>
                  <a:srgbClr val="080808"/>
                </a:solidFill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Low Energy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8642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8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96A9A9"/>
      </a:accent1>
      <a:accent2>
        <a:srgbClr val="CB58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D0690C"/>
      </a:hlink>
      <a:folHlink>
        <a:srgbClr val="9696A0"/>
      </a:folHlink>
    </a:clrScheme>
    <a:fontScheme name="Savon">
      <a:majorFont>
        <a:latin typeface="Sagona Extra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agona 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3765</TotalTime>
  <Words>808</Words>
  <Application>Microsoft Macintosh PowerPoint</Application>
  <PresentationFormat>Widescreen</PresentationFormat>
  <Paragraphs>96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Garamond</vt:lpstr>
      <vt:lpstr>Helvetica</vt:lpstr>
      <vt:lpstr>Roboto</vt:lpstr>
      <vt:lpstr>Sagona Book</vt:lpstr>
      <vt:lpstr>Sagona ExtraLight</vt:lpstr>
      <vt:lpstr>Symbol</vt:lpstr>
      <vt:lpstr>Times New Roman</vt:lpstr>
      <vt:lpstr>SavonVTI</vt:lpstr>
      <vt:lpstr>  </vt:lpstr>
      <vt:lpstr>PowerPoint Presentation</vt:lpstr>
      <vt:lpstr>Objectives of this Presentation</vt:lpstr>
      <vt:lpstr>Depression: A mood disorder AKA affective disorder. </vt:lpstr>
      <vt:lpstr>Types of Depressive Disorders: </vt:lpstr>
      <vt:lpstr>Types of Depressive Disorders Cont’d:</vt:lpstr>
      <vt:lpstr>Types of Depressive Disorders Cont’d:</vt:lpstr>
      <vt:lpstr>Symptoms of Depression </vt:lpstr>
      <vt:lpstr>Symptoms of Depression Cont’d</vt:lpstr>
      <vt:lpstr>Bipolar Disorder: </vt:lpstr>
      <vt:lpstr>Bipolar Disorder Cont’d</vt:lpstr>
      <vt:lpstr>PowerPoint Presentation</vt:lpstr>
      <vt:lpstr>Suicide: A Lethal abuse against society </vt:lpstr>
      <vt:lpstr>Suicide Spectrum</vt:lpstr>
      <vt:lpstr>Nigeria</vt:lpstr>
      <vt:lpstr>Nigerian Depression and Suicide Picture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Depression and Suicide: An Unhealthy Partnernship </dc:title>
  <dc:creator>Kit Francis</dc:creator>
  <cp:lastModifiedBy>Kit Francis</cp:lastModifiedBy>
  <cp:revision>107</cp:revision>
  <dcterms:created xsi:type="dcterms:W3CDTF">2024-06-12T00:02:43Z</dcterms:created>
  <dcterms:modified xsi:type="dcterms:W3CDTF">2024-06-19T21:54:34Z</dcterms:modified>
</cp:coreProperties>
</file>