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381" r:id="rId2"/>
    <p:sldId id="341" r:id="rId3"/>
    <p:sldId id="373" r:id="rId4"/>
    <p:sldId id="338" r:id="rId5"/>
    <p:sldId id="360" r:id="rId6"/>
    <p:sldId id="377" r:id="rId7"/>
    <p:sldId id="378" r:id="rId8"/>
    <p:sldId id="380" r:id="rId9"/>
  </p:sldIdLst>
  <p:sldSz cx="13004800" cy="97536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200" kern="1200">
        <a:solidFill>
          <a:srgbClr val="000000"/>
        </a:solidFill>
        <a:latin typeface="Helvetica Neue Light" charset="0"/>
        <a:ea typeface="ヒラギノ角ゴ ProN W3" charset="0"/>
        <a:cs typeface="ヒラギノ角ゴ ProN W3" charset="0"/>
        <a:sym typeface="Helvetica Neue Light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4200" kern="1200">
        <a:solidFill>
          <a:srgbClr val="000000"/>
        </a:solidFill>
        <a:latin typeface="Helvetica Neue Light" charset="0"/>
        <a:ea typeface="ヒラギノ角ゴ ProN W3" charset="0"/>
        <a:cs typeface="ヒラギノ角ゴ ProN W3" charset="0"/>
        <a:sym typeface="Helvetica Neue Light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4200" kern="1200">
        <a:solidFill>
          <a:srgbClr val="000000"/>
        </a:solidFill>
        <a:latin typeface="Helvetica Neue Light" charset="0"/>
        <a:ea typeface="ヒラギノ角ゴ ProN W3" charset="0"/>
        <a:cs typeface="ヒラギノ角ゴ ProN W3" charset="0"/>
        <a:sym typeface="Helvetica Neue Light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4200" kern="1200">
        <a:solidFill>
          <a:srgbClr val="000000"/>
        </a:solidFill>
        <a:latin typeface="Helvetica Neue Light" charset="0"/>
        <a:ea typeface="ヒラギノ角ゴ ProN W3" charset="0"/>
        <a:cs typeface="ヒラギノ角ゴ ProN W3" charset="0"/>
        <a:sym typeface="Helvetica Neue Light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4200" kern="1200">
        <a:solidFill>
          <a:srgbClr val="000000"/>
        </a:solidFill>
        <a:latin typeface="Helvetica Neue Light" charset="0"/>
        <a:ea typeface="ヒラギノ角ゴ ProN W3" charset="0"/>
        <a:cs typeface="ヒラギノ角ゴ ProN W3" charset="0"/>
        <a:sym typeface="Helvetica Neue Light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Helvetica Neue Light" charset="0"/>
        <a:ea typeface="ヒラギノ角ゴ ProN W3" charset="0"/>
        <a:cs typeface="ヒラギノ角ゴ ProN W3" charset="0"/>
        <a:sym typeface="Helvetica Neue Light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Helvetica Neue Light" charset="0"/>
        <a:ea typeface="ヒラギノ角ゴ ProN W3" charset="0"/>
        <a:cs typeface="ヒラギノ角ゴ ProN W3" charset="0"/>
        <a:sym typeface="Helvetica Neue Light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Helvetica Neue Light" charset="0"/>
        <a:ea typeface="ヒラギノ角ゴ ProN W3" charset="0"/>
        <a:cs typeface="ヒラギノ角ゴ ProN W3" charset="0"/>
        <a:sym typeface="Helvetica Neue Light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Helvetica Neue Light" charset="0"/>
        <a:ea typeface="ヒラギノ角ゴ ProN W3" charset="0"/>
        <a:cs typeface="ヒラギノ角ゴ ProN W3" charset="0"/>
        <a:sym typeface="Helvetica Neue Light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40" autoAdjust="0"/>
  </p:normalViewPr>
  <p:slideViewPr>
    <p:cSldViewPr>
      <p:cViewPr>
        <p:scale>
          <a:sx n="72" d="100"/>
          <a:sy n="72" d="100"/>
        </p:scale>
        <p:origin x="-898" y="-34"/>
      </p:cViewPr>
      <p:guideLst>
        <p:guide orient="horz" pos="3072"/>
        <p:guide pos="40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382010530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8510142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390525"/>
            <a:ext cx="2925762" cy="832167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390525"/>
            <a:ext cx="8624888" cy="83216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8391306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0503181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5524356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5418299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8866410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6589652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023391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5291853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Helvetica Neue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070162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68500"/>
            <a:ext cx="13004800" cy="513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Line 2"/>
          <p:cNvSpPr>
            <a:spLocks noChangeShapeType="1"/>
          </p:cNvSpPr>
          <p:nvPr/>
        </p:nvSpPr>
        <p:spPr bwMode="auto">
          <a:xfrm>
            <a:off x="582613" y="4752975"/>
            <a:ext cx="11806237" cy="0"/>
          </a:xfrm>
          <a:prstGeom prst="line">
            <a:avLst/>
          </a:prstGeom>
          <a:noFill/>
          <a:ln w="6350">
            <a:solidFill>
              <a:srgbClr val="4D4D4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8" name="Rectangle 3"/>
          <p:cNvSpPr>
            <a:spLocks/>
          </p:cNvSpPr>
          <p:nvPr/>
        </p:nvSpPr>
        <p:spPr bwMode="auto">
          <a:xfrm>
            <a:off x="584200" y="9067800"/>
            <a:ext cx="4953000" cy="30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algn="ctr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1pPr>
            <a:lvl2pPr marL="742950" indent="-285750" algn="ctr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2pPr>
            <a:lvl3pPr marL="1143000" indent="-228600" algn="ctr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3pPr>
            <a:lvl4pPr marL="1600200" indent="-228600" algn="ctr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4pPr>
            <a:lvl5pPr marL="2057400" indent="-228600" algn="ctr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1200">
                <a:solidFill>
                  <a:schemeClr val="tx1"/>
                </a:solidFill>
                <a:latin typeface="Helvetica Neue Medium" charset="0"/>
                <a:ea typeface="Helvetica Neue Medium" charset="0"/>
                <a:cs typeface="Helvetica Neue Medium" charset="0"/>
                <a:sym typeface="Helvetica Neue Medium" charset="0"/>
              </a:rPr>
              <a:t>Dr. Raymond S. Edwards</a:t>
            </a:r>
            <a:r>
              <a:rPr lang="en-US" altLang="en-US" sz="1200">
                <a:solidFill>
                  <a:schemeClr val="tx1"/>
                </a:solidFill>
                <a:ea typeface="Helvetica Neue Light" charset="0"/>
                <a:cs typeface="Helvetica Neue Light" charset="0"/>
              </a:rPr>
              <a:t>, President/CEO, MOHDC www.mohdc.com</a:t>
            </a:r>
          </a:p>
        </p:txBody>
      </p:sp>
      <p:pic>
        <p:nvPicPr>
          <p:cNvPr id="1029" name="Picture 4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2700" y="8809038"/>
            <a:ext cx="2413000" cy="80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+mj-lt"/>
          <a:ea typeface="+mj-ea"/>
          <a:cs typeface="+mj-cs"/>
          <a:sym typeface="Helvetica Neue Light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9pPr>
    </p:titleStyle>
    <p:bodyStyle>
      <a:lvl1pPr marL="266700" indent="-266700" algn="l" rtl="0" eaLnBrk="0" fontAlgn="base" hangingPunct="0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1pPr>
      <a:lvl2pPr marL="711200" indent="-266700" algn="l" rtl="0" eaLnBrk="0" fontAlgn="base" hangingPunct="0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2pPr>
      <a:lvl3pPr marL="1155700" indent="-266700" algn="l" rtl="0" eaLnBrk="0" fontAlgn="base" hangingPunct="0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3pPr>
      <a:lvl4pPr marL="1600200" indent="-266700" algn="l" rtl="0" eaLnBrk="0" fontAlgn="base" hangingPunct="0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4pPr>
      <a:lvl5pPr marL="2044700" indent="-266700" algn="l" rtl="0" eaLnBrk="0" fontAlgn="base" hangingPunct="0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5pPr>
      <a:lvl6pPr marL="2501900" indent="-266700" algn="l" rtl="0" fontAlgn="base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6pPr>
      <a:lvl7pPr marL="2959100" indent="-266700" algn="l" rtl="0" fontAlgn="base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7pPr>
      <a:lvl8pPr marL="3416300" indent="-266700" algn="l" rtl="0" fontAlgn="base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8pPr>
      <a:lvl9pPr marL="3873500" indent="-266700" algn="l" rtl="0" fontAlgn="base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hdcsmartstart.com/" TargetMode="External"/><Relationship Id="rId2" Type="http://schemas.openxmlformats.org/officeDocument/2006/relationships/hyperlink" Target="http://www.mohdc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rayed1@verizon.net" TargetMode="External"/><Relationship Id="rId5" Type="http://schemas.openxmlformats.org/officeDocument/2006/relationships/hyperlink" Target="mailto:rayed@mohdc.com" TargetMode="External"/><Relationship Id="rId4" Type="http://schemas.openxmlformats.org/officeDocument/2006/relationships/hyperlink" Target="mailto:info@mohdc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/>
          </p:cNvSpPr>
          <p:nvPr/>
        </p:nvSpPr>
        <p:spPr bwMode="auto">
          <a:xfrm>
            <a:off x="546100" y="1143000"/>
            <a:ext cx="1701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rgbClr val="FFFFFF"/>
                </a:solidFill>
                <a:latin typeface="Helvetica Neue Medium" charset="0"/>
                <a:ea typeface="Helvetica Neue Medium" charset="0"/>
                <a:cs typeface="Helvetica Neue Medium" charset="0"/>
                <a:sym typeface="Helvetica Neue Medium" charset="0"/>
              </a:rPr>
              <a:t>PRESENTED AT</a:t>
            </a:r>
          </a:p>
        </p:txBody>
      </p:sp>
      <p:sp>
        <p:nvSpPr>
          <p:cNvPr id="2051" name="Rectangle 2"/>
          <p:cNvSpPr>
            <a:spLocks/>
          </p:cNvSpPr>
          <p:nvPr/>
        </p:nvSpPr>
        <p:spPr bwMode="auto">
          <a:xfrm>
            <a:off x="635000" y="1447800"/>
            <a:ext cx="10744200" cy="153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9pPr>
          </a:lstStyle>
          <a:p>
            <a:pPr eaLnBrk="1" hangingPunct="1"/>
            <a:r>
              <a:rPr lang="en-US" altLang="en-US" sz="3600">
                <a:solidFill>
                  <a:srgbClr val="FFFFFF"/>
                </a:solidFill>
                <a:ea typeface="Helvetica Neue Light" charset="0"/>
                <a:cs typeface="Helvetica Neue Light" charset="0"/>
              </a:rPr>
              <a:t>BABCOCK UNIV SCH of Nursing Symposium</a:t>
            </a:r>
          </a:p>
          <a:p>
            <a:pPr eaLnBrk="1" hangingPunct="1"/>
            <a:r>
              <a:rPr lang="en-US" altLang="en-US" sz="3600">
                <a:solidFill>
                  <a:srgbClr val="FFFFFF"/>
                </a:solidFill>
                <a:ea typeface="Helvetica Neue Light" charset="0"/>
                <a:cs typeface="Helvetica Neue Light" charset="0"/>
              </a:rPr>
              <a:t>NIGERIA, WEST AFRICA.</a:t>
            </a:r>
          </a:p>
        </p:txBody>
      </p:sp>
      <p:sp>
        <p:nvSpPr>
          <p:cNvPr id="2052" name="Rectangle 3"/>
          <p:cNvSpPr>
            <a:spLocks/>
          </p:cNvSpPr>
          <p:nvPr/>
        </p:nvSpPr>
        <p:spPr bwMode="auto">
          <a:xfrm>
            <a:off x="9474200" y="0"/>
            <a:ext cx="2959100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9pPr>
          </a:lstStyle>
          <a:p>
            <a:pPr algn="r" eaLnBrk="1" hangingPunct="1"/>
            <a:r>
              <a:rPr lang="en-US" altLang="en-US" sz="2400">
                <a:solidFill>
                  <a:srgbClr val="FFFFFF"/>
                </a:solidFill>
                <a:latin typeface="Helvetica Neue Medium" charset="0"/>
                <a:ea typeface="Helvetica Neue Medium" charset="0"/>
                <a:cs typeface="Helvetica Neue Medium" charset="0"/>
                <a:sym typeface="Helvetica Neue Medium" charset="0"/>
              </a:rPr>
              <a:t>June 2024</a:t>
            </a:r>
          </a:p>
        </p:txBody>
      </p:sp>
      <p:sp>
        <p:nvSpPr>
          <p:cNvPr id="2053" name="Rectangle 5"/>
          <p:cNvSpPr>
            <a:spLocks/>
          </p:cNvSpPr>
          <p:nvPr/>
        </p:nvSpPr>
        <p:spPr bwMode="auto">
          <a:xfrm>
            <a:off x="571500" y="3289300"/>
            <a:ext cx="11645900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9pPr>
          </a:lstStyle>
          <a:p>
            <a:pPr eaLnBrk="1" hangingPunct="1"/>
            <a:r>
              <a:rPr lang="en-US" altLang="en-US" sz="3200"/>
              <a:t>A MOHDC Seminar For </a:t>
            </a:r>
          </a:p>
          <a:p>
            <a:pPr eaLnBrk="1" hangingPunct="1"/>
            <a:r>
              <a:rPr lang="en-US" altLang="en-US" sz="3200"/>
              <a:t>International Outreach Health Educators At</a:t>
            </a:r>
            <a:br>
              <a:rPr lang="en-US" altLang="en-US" sz="3200"/>
            </a:br>
            <a:r>
              <a:rPr lang="en-US" altLang="en-US" sz="3200"/>
              <a:t>Babcock Univ School of Nursing Symposium, June 2024</a:t>
            </a:r>
          </a:p>
          <a:p>
            <a:pPr eaLnBrk="1" hangingPunct="1"/>
            <a:endParaRPr lang="en-US" altLang="en-US" sz="3200"/>
          </a:p>
          <a:p>
            <a:pPr eaLnBrk="1" hangingPunct="1"/>
            <a:endParaRPr lang="en-US" altLang="en-US" sz="3200"/>
          </a:p>
          <a:p>
            <a:pPr eaLnBrk="1" hangingPunct="1"/>
            <a:endParaRPr lang="en-US" altLang="en-US" sz="3200"/>
          </a:p>
          <a:p>
            <a:pPr eaLnBrk="1" hangingPunct="1"/>
            <a:endParaRPr lang="en-US" altLang="en-US" sz="3200"/>
          </a:p>
          <a:p>
            <a:pPr eaLnBrk="1" hangingPunct="1"/>
            <a:endParaRPr lang="en-US" altLang="en-US" sz="3200"/>
          </a:p>
          <a:p>
            <a:pPr eaLnBrk="1" hangingPunct="1"/>
            <a:endParaRPr lang="en-US" altLang="en-US" sz="3200"/>
          </a:p>
          <a:p>
            <a:pPr eaLnBrk="1" hangingPunct="1"/>
            <a:endParaRPr lang="en-US" altLang="en-US" sz="3200"/>
          </a:p>
          <a:p>
            <a:pPr eaLnBrk="1" hangingPunct="1"/>
            <a:endParaRPr lang="en-US" altLang="en-US" sz="3200"/>
          </a:p>
          <a:p>
            <a:pPr eaLnBrk="1" hangingPunct="1"/>
            <a:endParaRPr lang="en-US" altLang="en-US" sz="3200"/>
          </a:p>
          <a:p>
            <a:pPr eaLnBrk="1" hangingPunct="1"/>
            <a:endParaRPr lang="en-US" altLang="en-US" sz="3200"/>
          </a:p>
          <a:p>
            <a:pPr eaLnBrk="1" hangingPunct="1"/>
            <a:endParaRPr lang="en-US" altLang="en-US" sz="3200"/>
          </a:p>
          <a:p>
            <a:pPr eaLnBrk="1" hangingPunct="1"/>
            <a:endParaRPr lang="en-US" altLang="en-US" sz="3200"/>
          </a:p>
          <a:p>
            <a:pPr eaLnBrk="1" hangingPunct="1"/>
            <a:endParaRPr lang="en-US" altLang="en-US" sz="3200"/>
          </a:p>
          <a:p>
            <a:pPr eaLnBrk="1" hangingPunct="1"/>
            <a:endParaRPr lang="en-US" altLang="en-US" sz="3200"/>
          </a:p>
          <a:p>
            <a:pPr eaLnBrk="1" hangingPunct="1"/>
            <a:endParaRPr lang="en-US" altLang="en-US" sz="3200"/>
          </a:p>
          <a:p>
            <a:pPr eaLnBrk="1" hangingPunct="1"/>
            <a:endParaRPr lang="en-US" altLang="en-US" sz="3200"/>
          </a:p>
          <a:p>
            <a:pPr eaLnBrk="1" hangingPunct="1"/>
            <a:endParaRPr lang="en-US" altLang="en-US" sz="3200"/>
          </a:p>
          <a:p>
            <a:pPr eaLnBrk="1" hangingPunct="1"/>
            <a:endParaRPr lang="en-US" altLang="en-US" sz="3200"/>
          </a:p>
          <a:p>
            <a:pPr eaLnBrk="1" hangingPunct="1"/>
            <a:endParaRPr lang="en-US" altLang="en-US" sz="3200"/>
          </a:p>
          <a:p>
            <a:pPr eaLnBrk="1" hangingPunct="1"/>
            <a:endParaRPr lang="en-US" altLang="en-US" sz="3200"/>
          </a:p>
          <a:p>
            <a:pPr eaLnBrk="1" hangingPunct="1"/>
            <a:endParaRPr lang="en-US" altLang="en-US" sz="3200"/>
          </a:p>
          <a:p>
            <a:pPr eaLnBrk="1" hangingPunct="1"/>
            <a:endParaRPr lang="en-US" altLang="en-US" sz="3200"/>
          </a:p>
          <a:p>
            <a:pPr eaLnBrk="1" hangingPunct="1"/>
            <a:r>
              <a:rPr lang="en-US" altLang="en-US" sz="3200"/>
              <a:t> </a:t>
            </a:r>
            <a:br>
              <a:rPr lang="en-US" altLang="en-US" sz="3200"/>
            </a:br>
            <a:endParaRPr lang="en-US" altLang="en-US" sz="3200"/>
          </a:p>
          <a:p>
            <a:pPr eaLnBrk="1" hangingPunct="1"/>
            <a:endParaRPr lang="en-US" altLang="en-US" sz="3200">
              <a:solidFill>
                <a:schemeClr val="tx1"/>
              </a:solidFill>
              <a:ea typeface="Helvetica Neue Light" charset="0"/>
              <a:cs typeface="Helvetica Neue Light" charset="0"/>
            </a:endParaRPr>
          </a:p>
        </p:txBody>
      </p:sp>
      <p:sp>
        <p:nvSpPr>
          <p:cNvPr id="2054" name="Rectangle 5"/>
          <p:cNvSpPr>
            <a:spLocks noChangeArrowheads="1"/>
          </p:cNvSpPr>
          <p:nvPr/>
        </p:nvSpPr>
        <p:spPr bwMode="auto">
          <a:xfrm>
            <a:off x="635000" y="5181600"/>
            <a:ext cx="11201400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9pPr>
          </a:lstStyle>
          <a:p>
            <a:pPr eaLnBrk="1" hangingPunct="1"/>
            <a:r>
              <a:rPr lang="en-US" altLang="en-US" sz="4400"/>
              <a:t>Efficient Institutional Functioning- </a:t>
            </a:r>
          </a:p>
          <a:p>
            <a:pPr eaLnBrk="1" hangingPunct="1"/>
            <a:r>
              <a:rPr lang="en-US" altLang="en-US" sz="4400"/>
              <a:t>Making &amp; Sustaining Change</a:t>
            </a:r>
            <a:br>
              <a:rPr lang="en-US" altLang="en-US" sz="4400"/>
            </a:br>
            <a:endParaRPr lang="en-US" altLang="en-US" sz="4400"/>
          </a:p>
          <a:p>
            <a:pPr eaLnBrk="1" hangingPunct="1"/>
            <a:r>
              <a:rPr lang="en-US" altLang="en-US" sz="3200"/>
              <a:t>Facilitator: Raymond S. Edwards, Ph.D.</a:t>
            </a:r>
            <a:br>
              <a:rPr lang="en-US" altLang="en-US" sz="3200"/>
            </a:br>
            <a:r>
              <a:rPr lang="en-US" altLang="en-US" sz="3200"/>
              <a:t>Organizational Psychologist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 bwMode="auto">
          <a:xfrm>
            <a:off x="650875" y="390525"/>
            <a:ext cx="11703050" cy="26574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4400" smtClean="0"/>
              <a:t>Change Business is Messy Business!</a:t>
            </a:r>
            <a:br>
              <a:rPr lang="en-US" altLang="en-US" sz="4400" smtClean="0"/>
            </a:br>
            <a:r>
              <a:rPr lang="en-US" altLang="en-US" sz="4400" smtClean="0"/>
              <a:t>(Cantankerous and Political)</a:t>
            </a:r>
            <a:br>
              <a:rPr lang="en-US" altLang="en-US" sz="4400" smtClean="0"/>
            </a:br>
            <a:r>
              <a:rPr lang="en-US" altLang="en-US" sz="4400" smtClean="0"/>
              <a:t/>
            </a:r>
            <a:br>
              <a:rPr lang="en-US" altLang="en-US" sz="4400" smtClean="0"/>
            </a:br>
            <a:r>
              <a:rPr lang="en-US" altLang="en-US" sz="4400" smtClean="0"/>
              <a:t>The Change Conundrum- </a:t>
            </a:r>
            <a:endParaRPr lang="en-US" altLang="en-US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 bwMode="auto">
          <a:xfrm>
            <a:off x="650875" y="3581400"/>
            <a:ext cx="11566525" cy="5334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 typeface="Helvetica Neue" charset="0"/>
              <a:buNone/>
            </a:pPr>
            <a:r>
              <a:rPr lang="en-US" altLang="en-US" sz="3600" b="1" smtClean="0"/>
              <a:t>Why Need for Change: </a:t>
            </a:r>
          </a:p>
          <a:p>
            <a:pPr>
              <a:buClrTx/>
              <a:buFont typeface="Helvetica Neue" charset="0"/>
              <a:buNone/>
            </a:pPr>
            <a:r>
              <a:rPr lang="en-US" altLang="en-US" sz="3600" b="1" smtClean="0"/>
              <a:t> -  Always Acknowledged: Even Begged, </a:t>
            </a:r>
          </a:p>
          <a:p>
            <a:pPr>
              <a:buClrTx/>
              <a:buFont typeface="Helvetica Neue" charset="0"/>
              <a:buNone/>
            </a:pPr>
            <a:r>
              <a:rPr lang="en-US" altLang="en-US" sz="3600" b="1" smtClean="0"/>
              <a:t> -  Frequently Promised; Even Threatened,</a:t>
            </a:r>
          </a:p>
          <a:p>
            <a:pPr>
              <a:buClrTx/>
              <a:buFont typeface="Helvetica Neue" charset="0"/>
              <a:buNone/>
            </a:pPr>
            <a:r>
              <a:rPr lang="en-US" altLang="en-US" sz="3600" b="1" smtClean="0"/>
              <a:t>-  Poorly Implemented; &amp; Seldom Achieved?!</a:t>
            </a:r>
            <a:endParaRPr lang="en-US" altLang="en-US" sz="2400" smtClean="0"/>
          </a:p>
          <a:p>
            <a:pPr>
              <a:buClrTx/>
            </a:pPr>
            <a:endParaRPr lang="en-US" alt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4400" smtClean="0"/>
              <a:t/>
            </a:r>
            <a:br>
              <a:rPr lang="en-US" altLang="en-US" sz="4400" smtClean="0"/>
            </a:br>
            <a:r>
              <a:rPr lang="en-US" altLang="en-US" sz="4400" smtClean="0"/>
              <a:t/>
            </a:r>
            <a:br>
              <a:rPr lang="en-US" altLang="en-US" sz="4400" smtClean="0"/>
            </a:br>
            <a:r>
              <a:rPr lang="en-US" altLang="en-US" sz="4400" smtClean="0"/>
              <a:t>Psychological Contract</a:t>
            </a:r>
            <a:br>
              <a:rPr lang="en-US" altLang="en-US" sz="4400" smtClean="0"/>
            </a:br>
            <a:endParaRPr lang="en-US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791325"/>
          </a:xfrm>
        </p:spPr>
        <p:txBody>
          <a:bodyPr/>
          <a:lstStyle/>
          <a:p>
            <a:pPr>
              <a:buClrTx/>
              <a:buFont typeface="Helvetica Neue" charset="0"/>
              <a:buNone/>
              <a:defRPr/>
            </a:pPr>
            <a:endParaRPr lang="en-US" sz="4400" dirty="0"/>
          </a:p>
          <a:p>
            <a:pPr>
              <a:buClrTx/>
              <a:buFont typeface="Helvetica Neue" charset="0"/>
              <a:buNone/>
              <a:defRPr/>
            </a:pPr>
            <a:r>
              <a:rPr lang="en-US" sz="4400" dirty="0"/>
              <a:t>‘</a:t>
            </a:r>
            <a:r>
              <a:rPr lang="en-US" sz="4400" i="1" dirty="0"/>
              <a:t>Under the Table’ </a:t>
            </a:r>
            <a:r>
              <a:rPr lang="en-US" sz="4400" dirty="0"/>
              <a:t>Issues:</a:t>
            </a:r>
            <a:endParaRPr lang="en-US" dirty="0"/>
          </a:p>
          <a:p>
            <a:pPr marL="274320" indent="-274320" eaLnBrk="1" fontAlgn="auto" hangingPunct="1">
              <a:spcAft>
                <a:spcPts val="0"/>
              </a:spcAft>
              <a:buClrTx/>
              <a:defRPr/>
            </a:pPr>
            <a:r>
              <a:rPr lang="en-US" sz="3200" dirty="0"/>
              <a:t>About Mohdc: (Please visit www.mohdc.com)</a:t>
            </a:r>
          </a:p>
          <a:p>
            <a:pPr marL="718820" lvl="1" indent="-274320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Wingdings" pitchFamily="2" charset="2"/>
              <a:buChar char="§"/>
              <a:defRPr/>
            </a:pPr>
            <a:r>
              <a:rPr lang="en-US" dirty="0"/>
              <a:t>Shared values re Personal Growth &amp; Skills Acquisition</a:t>
            </a:r>
          </a:p>
          <a:p>
            <a:pPr marL="718820" lvl="1" indent="-274320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Wingdings" pitchFamily="2" charset="2"/>
              <a:buChar char="§"/>
              <a:defRPr/>
            </a:pPr>
            <a:r>
              <a:rPr lang="en-US" dirty="0"/>
              <a:t>Commitment to Org Dev IS; &amp; HR Capacity Strengthening</a:t>
            </a:r>
          </a:p>
          <a:p>
            <a:pPr marL="718820" lvl="1" indent="-274320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Wingdings" pitchFamily="2" charset="2"/>
              <a:buChar char="§"/>
              <a:defRPr/>
            </a:pPr>
            <a:endParaRPr lang="en-US" dirty="0"/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en-US" sz="3200" dirty="0"/>
              <a:t>Mutual Regard for:</a:t>
            </a:r>
          </a:p>
          <a:p>
            <a:pPr marL="718820" lvl="1" indent="-274320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Wingdings" pitchFamily="2" charset="2"/>
              <a:buChar char="§"/>
              <a:defRPr/>
            </a:pPr>
            <a:r>
              <a:rPr lang="en-US" dirty="0"/>
              <a:t>Personhood, Life Wisdom &amp; Work Experience</a:t>
            </a:r>
          </a:p>
          <a:p>
            <a:pPr marL="718820" lvl="1" indent="-274320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Helvetica Neue" charset="0"/>
              <a:buNone/>
              <a:defRPr/>
            </a:pPr>
            <a:endParaRPr lang="en-US" dirty="0"/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en-US" sz="3200" dirty="0"/>
              <a:t>Learning Environment Characteristics:</a:t>
            </a:r>
          </a:p>
          <a:p>
            <a:pPr marL="718820" lvl="1" indent="-274320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Wingdings" pitchFamily="2" charset="2"/>
              <a:buChar char="§"/>
              <a:defRPr/>
            </a:pPr>
            <a:r>
              <a:rPr lang="en-US" dirty="0"/>
              <a:t>Non  Judgmental ; All Contributions Valued; Laugh &amp; Learn</a:t>
            </a:r>
          </a:p>
          <a:p>
            <a:pPr marL="718820" lvl="1" indent="-274320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Wingdings" pitchFamily="2" charset="2"/>
              <a:buChar char="§"/>
              <a:defRPr/>
            </a:pPr>
            <a:endParaRPr lang="en-US" dirty="0"/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Helvetica Neue" charset="0"/>
              <a:buNone/>
              <a:defRPr/>
            </a:pPr>
            <a:endParaRPr lang="en-US" sz="3200" b="1" dirty="0"/>
          </a:p>
          <a:p>
            <a:pPr marL="718820" lvl="1" indent="-274320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Helvetica Neue" charset="0"/>
              <a:buNone/>
              <a:defRPr/>
            </a:pPr>
            <a:r>
              <a:rPr lang="en-US" dirty="0"/>
              <a:t>	</a:t>
            </a:r>
          </a:p>
          <a:p>
            <a:pPr>
              <a:buClrTx/>
              <a:defRPr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 bwMode="auto">
          <a:xfrm>
            <a:off x="650875" y="390525"/>
            <a:ext cx="12023725" cy="12858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4400" smtClean="0"/>
              <a:t>Thinking Out Loud: If I Want to Remember This 					  Seminar for Future Benefit</a:t>
            </a:r>
            <a:br>
              <a:rPr lang="en-US" altLang="en-US" sz="4400" smtClean="0"/>
            </a:br>
            <a:endParaRPr lang="en-US" altLang="en-US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 bwMode="auto">
          <a:xfrm>
            <a:off x="635000" y="2209800"/>
            <a:ext cx="11963400" cy="64008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Helvetica Neue" charset="0"/>
              <a:buNone/>
              <a:defRPr/>
            </a:pPr>
            <a:r>
              <a:rPr lang="en-US" sz="4000" dirty="0"/>
              <a:t>Overview: </a:t>
            </a:r>
          </a:p>
          <a:p>
            <a:pPr>
              <a:buFont typeface="Helvetica Neue" charset="0"/>
              <a:buNone/>
              <a:defRPr/>
            </a:pPr>
            <a:r>
              <a:rPr lang="en-US" sz="4000" dirty="0"/>
              <a:t>I’d Realize the Seminar: </a:t>
            </a:r>
            <a:endParaRPr lang="en-US" sz="2800" dirty="0"/>
          </a:p>
          <a:p>
            <a:pPr>
              <a:spcBef>
                <a:spcPct val="0"/>
              </a:spcBef>
              <a:buFont typeface="Helvetica Neue" charset="0"/>
              <a:buNone/>
              <a:defRPr/>
            </a:pPr>
            <a:endParaRPr lang="en-US" sz="2800" dirty="0"/>
          </a:p>
          <a:p>
            <a:pPr>
              <a:spcBef>
                <a:spcPct val="0"/>
              </a:spcBef>
              <a:buFont typeface="Helvetica Neue" charset="0"/>
              <a:buNone/>
              <a:defRPr/>
            </a:pPr>
            <a:endParaRPr lang="en-US" sz="2800" dirty="0"/>
          </a:p>
          <a:p>
            <a:pPr marL="514350" indent="-514350">
              <a:spcBef>
                <a:spcPct val="0"/>
              </a:spcBef>
              <a:buFont typeface="Helvetica Neue" charset="0"/>
              <a:buAutoNum type="arabicPeriod"/>
              <a:defRPr/>
            </a:pPr>
            <a:endParaRPr lang="en-US" sz="2800" dirty="0"/>
          </a:p>
          <a:p>
            <a:pPr marL="514350" indent="-514350">
              <a:spcBef>
                <a:spcPct val="0"/>
              </a:spcBef>
              <a:buFont typeface="Helvetica Neue" charset="0"/>
              <a:buAutoNum type="arabicPeriod"/>
              <a:defRPr/>
            </a:pPr>
            <a:r>
              <a:rPr lang="en-US" sz="2800" dirty="0"/>
              <a:t>Explores the Paradox and Path of Change Initiatives</a:t>
            </a:r>
          </a:p>
          <a:p>
            <a:pPr marL="457200" indent="-457200">
              <a:spcBef>
                <a:spcPct val="0"/>
              </a:spcBef>
              <a:buFont typeface="Helvetica Neue" charset="0"/>
              <a:buAutoNum type="arabicPeriod"/>
              <a:defRPr/>
            </a:pPr>
            <a:endParaRPr lang="en-US" sz="2400" dirty="0"/>
          </a:p>
          <a:p>
            <a:pPr marL="0" indent="0">
              <a:spcBef>
                <a:spcPct val="0"/>
              </a:spcBef>
              <a:buFont typeface="Helvetica Neue" charset="0"/>
              <a:buNone/>
              <a:defRPr/>
            </a:pPr>
            <a:r>
              <a:rPr lang="en-US" sz="2800" dirty="0"/>
              <a:t>2.  Examines Hurdles of Resistance that Make Change Unsustainable </a:t>
            </a:r>
          </a:p>
          <a:p>
            <a:pPr marL="0" indent="0">
              <a:spcBef>
                <a:spcPct val="0"/>
              </a:spcBef>
              <a:buFont typeface="Helvetica Neue" charset="0"/>
              <a:buNone/>
              <a:defRPr/>
            </a:pPr>
            <a:endParaRPr lang="en-US" sz="2800" dirty="0"/>
          </a:p>
          <a:p>
            <a:pPr marL="0" indent="0">
              <a:spcBef>
                <a:spcPct val="0"/>
              </a:spcBef>
              <a:buFont typeface="Helvetica Neue" charset="0"/>
              <a:buNone/>
              <a:defRPr/>
            </a:pPr>
            <a:r>
              <a:rPr lang="en-US" sz="2800" dirty="0"/>
              <a:t>3.  Highlights Efficiencies for Facilitating Successful Change</a:t>
            </a:r>
          </a:p>
          <a:p>
            <a:pPr marL="0" indent="0">
              <a:spcBef>
                <a:spcPct val="0"/>
              </a:spcBef>
              <a:buFont typeface="Helvetica Neue" charset="0"/>
              <a:buNone/>
              <a:defRPr/>
            </a:pPr>
            <a:endParaRPr lang="en-US" sz="2800" dirty="0"/>
          </a:p>
          <a:p>
            <a:pPr marL="0" indent="0">
              <a:spcBef>
                <a:spcPct val="0"/>
              </a:spcBef>
              <a:buFont typeface="Helvetica Neue" charset="0"/>
              <a:buNone/>
              <a:defRPr/>
            </a:pPr>
            <a:r>
              <a:rPr lang="en-US" dirty="0"/>
              <a:t>	</a:t>
            </a:r>
            <a:endParaRPr lang="en-US" sz="2400" dirty="0"/>
          </a:p>
          <a:p>
            <a:pPr>
              <a:spcBef>
                <a:spcPct val="0"/>
              </a:spcBef>
              <a:buFont typeface="Helvetica Neue" charset="0"/>
              <a:buNone/>
              <a:defRPr/>
            </a:pPr>
            <a:endParaRPr lang="en-US" sz="2800" dirty="0"/>
          </a:p>
          <a:p>
            <a:pPr>
              <a:spcBef>
                <a:spcPct val="0"/>
              </a:spcBef>
              <a:buFont typeface="Helvetica Neue" charset="0"/>
              <a:buNone/>
              <a:defRPr/>
            </a:pPr>
            <a:r>
              <a:rPr lang="en-US" sz="3200" dirty="0"/>
              <a:t>		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4400" smtClean="0"/>
              <a:t>Pursuit #1:</a:t>
            </a:r>
            <a:br>
              <a:rPr lang="en-US" altLang="en-US" sz="4400" smtClean="0"/>
            </a:br>
            <a:r>
              <a:rPr lang="en-US" altLang="en-US" sz="4400" smtClean="0"/>
              <a:t>Path &amp; Paradox of Change Initiatives</a:t>
            </a:r>
            <a:br>
              <a:rPr lang="en-US" altLang="en-US" sz="4400" smtClean="0"/>
            </a:br>
            <a:r>
              <a:rPr lang="en-US" altLang="en-US" sz="4400" smtClean="0"/>
              <a:t/>
            </a:r>
            <a:br>
              <a:rPr lang="en-US" altLang="en-US" sz="4400" smtClean="0"/>
            </a:br>
            <a:r>
              <a:rPr lang="en-US" altLang="en-US" sz="4400" smtClean="0"/>
              <a:t>Towards a: Definition of Change?</a:t>
            </a:r>
            <a:endParaRPr lang="en-US" altLang="en-US" i="1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 bwMode="auto">
          <a:xfrm>
            <a:off x="635000" y="3581400"/>
            <a:ext cx="12192000" cy="53340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 typeface="Helvetica Neue" charset="0"/>
              <a:buNone/>
              <a:defRPr/>
            </a:pPr>
            <a:r>
              <a:rPr lang="en-US" altLang="en-US" sz="3600" b="1" dirty="0"/>
              <a:t>Pathways to Change; Psychological Interventions &amp; Attendant Pitfalls: </a:t>
            </a:r>
            <a:endParaRPr lang="en-US" altLang="en-US" sz="2800" dirty="0"/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Helvetica Neue" charset="0"/>
              <a:buNone/>
              <a:defRPr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  Melting Moving &amp; Molding</a:t>
            </a: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  <a:defRPr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Unfreezing, Shifting, Re-Freezing </a:t>
            </a: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  <a:defRPr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Who Stole My Cheese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Helvetica Neue" charset="0"/>
              <a:buNone/>
              <a:defRPr/>
            </a:pP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  <a:defRPr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PS: There is no Easy, Off the Shelf, Cookie Cutter Remedy for Making Change</a:t>
            </a:r>
          </a:p>
          <a:p>
            <a:pPr marL="78740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  <a:defRPr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Change is Messy stuff; There are Serious Deceptions Associated with Change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  <a:defRPr/>
            </a:pP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Paradoxical Realities: </a:t>
            </a:r>
          </a:p>
          <a:p>
            <a:pPr marL="78740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Everyone Talks Change; But Doesn’t Want Change: Talk is the Action! </a:t>
            </a:r>
          </a:p>
          <a:p>
            <a:pPr marL="78740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Earnest Talk Provides a Needed Pacifier Syndrome</a:t>
            </a:r>
            <a:endParaRPr lang="en-US" sz="24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ClrTx/>
              <a:buFont typeface="Helvetica Neue" charset="0"/>
              <a:buNone/>
              <a:defRPr/>
            </a:pPr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4400" smtClean="0"/>
              <a:t>Pursuit #2:</a:t>
            </a:r>
            <a:br>
              <a:rPr lang="en-US" altLang="en-US" sz="4400" smtClean="0"/>
            </a:br>
            <a:r>
              <a:rPr lang="en-US" altLang="en-US" sz="4400" smtClean="0"/>
              <a:t>Hurdles to Change</a:t>
            </a:r>
            <a:br>
              <a:rPr lang="en-US" altLang="en-US" sz="4400" smtClean="0"/>
            </a:br>
            <a:r>
              <a:rPr lang="en-US" altLang="en-US" sz="4400" smtClean="0"/>
              <a:t/>
            </a:r>
            <a:br>
              <a:rPr lang="en-US" altLang="en-US" sz="4400" smtClean="0"/>
            </a:br>
            <a:r>
              <a:rPr lang="en-US" altLang="en-US" sz="4400" i="1" smtClean="0"/>
              <a:t>Reasons Why We Conspire to Talk Change </a:t>
            </a:r>
            <a:endParaRPr lang="en-US" altLang="en-US" i="1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 bwMode="auto">
          <a:xfrm>
            <a:off x="635000" y="3581400"/>
            <a:ext cx="11718925" cy="53340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 typeface="Helvetica Neue" charset="0"/>
              <a:buNone/>
              <a:defRPr/>
            </a:pPr>
            <a:r>
              <a:rPr lang="en-US" altLang="en-US" sz="3600" b="1" dirty="0"/>
              <a:t>The Great Ole Talk ‘Grand Charge’ of Change Helps Avoid the Real Great Battles Change Requires: </a:t>
            </a:r>
            <a:endParaRPr lang="en-US" altLang="en-US" sz="2800" dirty="0"/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Helvetica Neue" charset="0"/>
              <a:buNone/>
              <a:defRPr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Institutionalization</a:t>
            </a: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8740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  <a:defRPr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Tyranny of Custom </a:t>
            </a:r>
          </a:p>
          <a:p>
            <a:pPr marL="78740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  <a:defRPr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Despotism of Comfort</a:t>
            </a: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Helvetica Neue" charset="0"/>
              <a:buNone/>
              <a:defRPr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Moral &amp; Ethical Imperatives of Change</a:t>
            </a:r>
          </a:p>
          <a:p>
            <a:pPr marL="1231900" lvl="2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  <a:defRPr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Politics Vs Honest Transparency</a:t>
            </a:r>
          </a:p>
          <a:p>
            <a:pPr marL="1231900" lvl="2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  <a:defRPr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Power &amp; Equity Issues</a:t>
            </a: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Helvetica Neue" charset="0"/>
              <a:buNone/>
              <a:defRPr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Change Looks Easy But is Never Piecemeal </a:t>
            </a:r>
          </a:p>
          <a:p>
            <a:pPr marL="78740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  <a:defRPr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Implementation is Always Comprehensive</a:t>
            </a:r>
          </a:p>
          <a:p>
            <a:pPr marL="78740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  <a:defRPr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Requires System Wide Undoing: Change affects the Ecosystem; not single Dept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Helvetica Neue" charset="0"/>
              <a:buNone/>
              <a:defRPr/>
            </a:pPr>
            <a:endParaRPr lang="en-US" sz="24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ClrTx/>
              <a:buFont typeface="Helvetica Neue" charset="0"/>
              <a:buNone/>
              <a:defRPr/>
            </a:pPr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 bwMode="auto">
          <a:xfrm>
            <a:off x="650875" y="390525"/>
            <a:ext cx="12023725" cy="12858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4400" smtClean="0"/>
              <a:t>Pursuit#3: 	Doing Change Efficiently &amp; 					Sustainably </a:t>
            </a:r>
            <a:br>
              <a:rPr lang="en-US" altLang="en-US" sz="4400" smtClean="0"/>
            </a:br>
            <a:endParaRPr lang="en-US" altLang="en-US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 bwMode="auto">
          <a:xfrm>
            <a:off x="635000" y="2209800"/>
            <a:ext cx="11963400" cy="64008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Helvetica Neue" charset="0"/>
              <a:buNone/>
              <a:defRPr/>
            </a:pPr>
            <a:r>
              <a:rPr lang="en-US" sz="4000" dirty="0"/>
              <a:t>More to Enjoy than Fear: </a:t>
            </a:r>
          </a:p>
          <a:p>
            <a:pPr>
              <a:buFont typeface="Helvetica Neue" charset="0"/>
              <a:buNone/>
              <a:defRPr/>
            </a:pPr>
            <a:r>
              <a:rPr lang="en-US" sz="4000" dirty="0"/>
              <a:t>Key Steps Are: </a:t>
            </a:r>
            <a:endParaRPr lang="en-US" sz="2800" dirty="0"/>
          </a:p>
          <a:p>
            <a:pPr>
              <a:spcBef>
                <a:spcPct val="0"/>
              </a:spcBef>
              <a:buFont typeface="Helvetica Neue" charset="0"/>
              <a:buNone/>
              <a:defRPr/>
            </a:pPr>
            <a:endParaRPr lang="en-US" sz="2800" dirty="0"/>
          </a:p>
          <a:p>
            <a:pPr>
              <a:spcBef>
                <a:spcPct val="0"/>
              </a:spcBef>
              <a:buFont typeface="Helvetica Neue" charset="0"/>
              <a:buNone/>
              <a:defRPr/>
            </a:pPr>
            <a:endParaRPr lang="en-US" sz="2800" dirty="0"/>
          </a:p>
          <a:p>
            <a:pPr marL="514350" indent="-514350">
              <a:spcBef>
                <a:spcPct val="0"/>
              </a:spcBef>
              <a:buFont typeface="Helvetica Neue" charset="0"/>
              <a:buAutoNum type="arabicPeriod"/>
              <a:defRPr/>
            </a:pPr>
            <a:endParaRPr lang="en-US" sz="2800" dirty="0"/>
          </a:p>
          <a:p>
            <a:pPr marL="514350" indent="-514350">
              <a:spcBef>
                <a:spcPct val="0"/>
              </a:spcBef>
              <a:buFont typeface="Helvetica Neue" charset="0"/>
              <a:buAutoNum type="arabicPeriod"/>
              <a:defRPr/>
            </a:pPr>
            <a:r>
              <a:rPr lang="en-US" sz="2800" dirty="0"/>
              <a:t>Reset Org Ethos &amp; Culture: From Habit to Intelligence &amp; Dynamism</a:t>
            </a:r>
          </a:p>
          <a:p>
            <a:pPr marL="457200" indent="-457200">
              <a:spcBef>
                <a:spcPct val="0"/>
              </a:spcBef>
              <a:buFont typeface="Helvetica Neue" charset="0"/>
              <a:buAutoNum type="arabicPeriod"/>
              <a:defRPr/>
            </a:pPr>
            <a:endParaRPr lang="en-US" sz="2400" dirty="0"/>
          </a:p>
          <a:p>
            <a:pPr marL="0" indent="0">
              <a:spcBef>
                <a:spcPct val="0"/>
              </a:spcBef>
              <a:buFont typeface="Helvetica Neue" charset="0"/>
              <a:buNone/>
              <a:defRPr/>
            </a:pPr>
            <a:r>
              <a:rPr lang="en-US" sz="2800" dirty="0"/>
              <a:t>2.  Harness Moral Energy by Transparency &amp; Mitigating of Ethical issues</a:t>
            </a:r>
          </a:p>
          <a:p>
            <a:pPr marL="0" indent="0">
              <a:spcBef>
                <a:spcPct val="0"/>
              </a:spcBef>
              <a:buFont typeface="Helvetica Neue" charset="0"/>
              <a:buNone/>
              <a:defRPr/>
            </a:pPr>
            <a:endParaRPr lang="en-US" sz="2800" dirty="0"/>
          </a:p>
          <a:p>
            <a:pPr marL="514350" indent="-514350">
              <a:spcBef>
                <a:spcPct val="0"/>
              </a:spcBef>
              <a:buFont typeface="Helvetica Neue" charset="0"/>
              <a:buAutoNum type="arabicPeriod" startAt="3"/>
              <a:defRPr/>
            </a:pPr>
            <a:r>
              <a:rPr lang="en-US" sz="2800" dirty="0"/>
              <a:t>Map &amp; Develop Ecosystem Approach</a:t>
            </a:r>
          </a:p>
          <a:p>
            <a:pPr lvl="3">
              <a:spcBef>
                <a:spcPct val="0"/>
              </a:spcBef>
              <a:buFontTx/>
              <a:buChar char="-"/>
              <a:defRPr/>
            </a:pPr>
            <a:r>
              <a:rPr lang="en-US" sz="2800" dirty="0"/>
              <a:t>Engage in Relevant Awareness Preparation</a:t>
            </a:r>
          </a:p>
          <a:p>
            <a:pPr lvl="3">
              <a:spcBef>
                <a:spcPct val="0"/>
              </a:spcBef>
              <a:buFontTx/>
              <a:buChar char="-"/>
              <a:defRPr/>
            </a:pPr>
            <a:r>
              <a:rPr lang="en-US" sz="2800"/>
              <a:t>Dev Adequate </a:t>
            </a:r>
            <a:r>
              <a:rPr lang="en-US" sz="2800" dirty="0"/>
              <a:t>Detailed Training &amp; </a:t>
            </a:r>
            <a:r>
              <a:rPr lang="en-US" sz="2800"/>
              <a:t>Retraining Plan</a:t>
            </a:r>
            <a:endParaRPr lang="en-US" sz="2800" dirty="0"/>
          </a:p>
          <a:p>
            <a:pPr marL="0" indent="0">
              <a:spcBef>
                <a:spcPct val="0"/>
              </a:spcBef>
              <a:buFont typeface="Helvetica Neue" charset="0"/>
              <a:buNone/>
              <a:defRPr/>
            </a:pPr>
            <a:endParaRPr lang="en-US" sz="2800" dirty="0"/>
          </a:p>
          <a:p>
            <a:pPr marL="0" indent="0">
              <a:spcBef>
                <a:spcPct val="0"/>
              </a:spcBef>
              <a:buFont typeface="Helvetica Neue" charset="0"/>
              <a:buNone/>
              <a:defRPr/>
            </a:pPr>
            <a:endParaRPr lang="en-US" sz="2800" dirty="0"/>
          </a:p>
          <a:p>
            <a:pPr marL="0" indent="0">
              <a:spcBef>
                <a:spcPct val="0"/>
              </a:spcBef>
              <a:buFont typeface="Helvetica Neue" charset="0"/>
              <a:buNone/>
              <a:defRPr/>
            </a:pPr>
            <a:endParaRPr lang="en-US" sz="2800" dirty="0"/>
          </a:p>
          <a:p>
            <a:pPr marL="0" indent="0">
              <a:spcBef>
                <a:spcPct val="0"/>
              </a:spcBef>
              <a:buFont typeface="Helvetica Neue" charset="0"/>
              <a:buNone/>
              <a:defRPr/>
            </a:pPr>
            <a:r>
              <a:rPr lang="en-US" dirty="0"/>
              <a:t>	</a:t>
            </a:r>
            <a:endParaRPr lang="en-US" sz="2400" dirty="0"/>
          </a:p>
          <a:p>
            <a:pPr>
              <a:spcBef>
                <a:spcPct val="0"/>
              </a:spcBef>
              <a:buFont typeface="Helvetica Neue" charset="0"/>
              <a:buNone/>
              <a:defRPr/>
            </a:pPr>
            <a:endParaRPr lang="en-US" sz="2800" dirty="0"/>
          </a:p>
          <a:p>
            <a:pPr>
              <a:spcBef>
                <a:spcPct val="0"/>
              </a:spcBef>
              <a:buFont typeface="Helvetica Neue" charset="0"/>
              <a:buNone/>
              <a:defRPr/>
            </a:pPr>
            <a:r>
              <a:rPr lang="en-US" sz="3200" dirty="0"/>
              <a:t>		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Contact Us: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  <a:p>
            <a:pPr>
              <a:buFont typeface="Helvetica Neue" charset="0"/>
              <a:buNone/>
            </a:pPr>
            <a:r>
              <a:rPr lang="en-US" altLang="en-US" sz="4400" smtClean="0"/>
              <a:t>	Modern Organization and Human Development Center (MOHDC)</a:t>
            </a:r>
          </a:p>
          <a:p>
            <a:pPr eaLnBrk="1" hangingPunct="1"/>
            <a:r>
              <a:rPr lang="en-US" altLang="en-US" smtClean="0">
                <a:hlinkClick r:id="rId2"/>
              </a:rPr>
              <a:t>www.mohdc.com</a:t>
            </a:r>
            <a:r>
              <a:rPr lang="en-US" altLang="en-US" smtClean="0"/>
              <a:t> or </a:t>
            </a:r>
            <a:r>
              <a:rPr lang="en-US" altLang="en-US" smtClean="0">
                <a:hlinkClick r:id="rId3"/>
              </a:rPr>
              <a:t>www.mohdcsmartstart.com</a:t>
            </a:r>
            <a:endParaRPr lang="en-US" altLang="en-US" smtClean="0"/>
          </a:p>
          <a:p>
            <a:pPr eaLnBrk="1" hangingPunct="1"/>
            <a:r>
              <a:rPr lang="en-US" altLang="en-US" smtClean="0"/>
              <a:t>718-340-3891 (office); 718-915-3015 (mobile)</a:t>
            </a:r>
          </a:p>
          <a:p>
            <a:pPr eaLnBrk="1" hangingPunct="1"/>
            <a:r>
              <a:rPr lang="en-US" altLang="en-US" smtClean="0">
                <a:hlinkClick r:id="rId4"/>
              </a:rPr>
              <a:t>info@mohdc.com</a:t>
            </a:r>
            <a:r>
              <a:rPr lang="en-US" altLang="en-US" smtClean="0"/>
              <a:t>  or </a:t>
            </a:r>
            <a:r>
              <a:rPr lang="en-US" altLang="en-US" smtClean="0">
                <a:hlinkClick r:id="rId5"/>
              </a:rPr>
              <a:t>rayed@mohdc.com</a:t>
            </a:r>
            <a:endParaRPr lang="en-US" altLang="en-US" smtClean="0"/>
          </a:p>
          <a:p>
            <a:pPr eaLnBrk="1" hangingPunct="1"/>
            <a:r>
              <a:rPr lang="en-US" altLang="en-US" smtClean="0">
                <a:hlinkClick r:id="rId6"/>
              </a:rPr>
              <a:t>rayed1@verizon.net</a:t>
            </a:r>
            <a:endParaRPr lang="en-US" altLang="en-US" smtClean="0"/>
          </a:p>
          <a:p>
            <a:pPr>
              <a:buFont typeface="Helvetica Neue" charset="0"/>
              <a:buNone/>
            </a:pPr>
            <a:endParaRPr lang="en-US" altLang="en-US" sz="4400" smtClean="0"/>
          </a:p>
          <a:p>
            <a:pPr>
              <a:buFont typeface="Helvetica Neue" charset="0"/>
              <a:buNone/>
            </a:pPr>
            <a:endParaRPr lang="en-US" alt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ver Pag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FBFBF"/>
      </a:accent1>
      <a:accent2>
        <a:srgbClr val="333399"/>
      </a:accent2>
      <a:accent3>
        <a:srgbClr val="FFFFFF"/>
      </a:accent3>
      <a:accent4>
        <a:srgbClr val="000000"/>
      </a:accent4>
      <a:accent5>
        <a:srgbClr val="DCDCDC"/>
      </a:accent5>
      <a:accent6>
        <a:srgbClr val="2D2D8A"/>
      </a:accent6>
      <a:hlink>
        <a:srgbClr val="009999"/>
      </a:hlink>
      <a:folHlink>
        <a:srgbClr val="99CC00"/>
      </a:folHlink>
    </a:clrScheme>
    <a:fontScheme name="Cover Page">
      <a:majorFont>
        <a:latin typeface="Helvetica Neue Light"/>
        <a:ea typeface="ヒラギノ角ゴ ProN W3"/>
        <a:cs typeface="ヒラギノ角ゴ ProN W3"/>
      </a:majorFont>
      <a:minorFont>
        <a:latin typeface="Helvetica Neu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lnDef>
  </a:objectDefaults>
  <a:extraClrSchemeLst>
    <a:extraClrScheme>
      <a:clrScheme name="Cover P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5261</TotalTime>
  <Pages>0</Pages>
  <Words>378</Words>
  <Characters>0</Characters>
  <Application>Microsoft Office PowerPoint</Application>
  <PresentationFormat>Custom</PresentationFormat>
  <Lines>0</Lines>
  <Paragraphs>116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Helvetica Neue Light</vt:lpstr>
      <vt:lpstr>ヒラギノ角ゴ ProN W3</vt:lpstr>
      <vt:lpstr>Arial</vt:lpstr>
      <vt:lpstr>Helvetica Neue</vt:lpstr>
      <vt:lpstr>Calibri</vt:lpstr>
      <vt:lpstr>Helvetica Neue Medium</vt:lpstr>
      <vt:lpstr>Wingdings</vt:lpstr>
      <vt:lpstr>Times New Roman</vt:lpstr>
      <vt:lpstr>Cover Page</vt:lpstr>
      <vt:lpstr>PowerPoint Presentation</vt:lpstr>
      <vt:lpstr>Change Business is Messy Business! (Cantankerous and Political)  The Change Conundrum- </vt:lpstr>
      <vt:lpstr>  Psychological Contract </vt:lpstr>
      <vt:lpstr>Thinking Out Loud: If I Want to Remember This        Seminar for Future Benefit </vt:lpstr>
      <vt:lpstr>Pursuit #1: Path &amp; Paradox of Change Initiatives  Towards a: Definition of Change?</vt:lpstr>
      <vt:lpstr>Pursuit #2: Hurdles to Change  Reasons Why We Conspire to Talk Change </vt:lpstr>
      <vt:lpstr>Pursuit#3:  Doing Change Efficiently &amp;      Sustainably  </vt:lpstr>
      <vt:lpstr>Contact Us: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NobleRay</dc:creator>
  <cp:lastModifiedBy>akintundeoluwaseyij@gmail.com</cp:lastModifiedBy>
  <cp:revision>430</cp:revision>
  <dcterms:modified xsi:type="dcterms:W3CDTF">2024-06-20T08:16:39Z</dcterms:modified>
</cp:coreProperties>
</file>