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2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>
              <a:defRPr sz="2800">
                <a:solidFill>
                  <a:srgbClr val="FF0000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70C0"/>
          </a:solidFill>
        </p:spPr>
        <p:txBody>
          <a:bodyPr/>
          <a:lstStyle>
            <a:lvl1pPr>
              <a:defRPr sz="4400">
                <a:solidFill>
                  <a:srgbClr val="FF0000"/>
                </a:solidFill>
                <a:latin typeface="Arial Black" panose="020B0A04020102020204" pitchFamily="34" charset="0"/>
              </a:defRPr>
            </a:lvl1pPr>
          </a:lstStyle>
          <a:p>
            <a:fld id="{1C63C07F-9BC6-473E-95F9-B9B56C1303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3BFA6-D78B-41D2-B16F-8AD6E21EEA9D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2EFA9-1552-48D5-8F65-FEE613353E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46182" y="0"/>
            <a:ext cx="12145818" cy="2022764"/>
          </a:xfrm>
          <a:prstGeom prst="horizontalScroll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 POSSIBLE: EXCELLENCE IN PROFESSIONAL NURSING PRACTICE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46182" y="5273964"/>
            <a:ext cx="12025745" cy="1431636"/>
          </a:xfrm>
          <a:prstGeom prst="horizontalScroll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@ CONFERENCE ORGANIZED BY BABCOCK UNIVERSITY </a:t>
            </a:r>
            <a:endParaRPr lang="en-US" sz="28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2595418"/>
            <a:ext cx="109173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Dr.</a:t>
            </a:r>
            <a:r>
              <a:rPr lang="en-GB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GB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Faruk</a:t>
            </a:r>
            <a:r>
              <a:rPr lang="en-GB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 Umar </a:t>
            </a:r>
            <a:r>
              <a:rPr lang="en-GB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Abubakar</a:t>
            </a:r>
            <a:endParaRPr lang="en-GB" sz="3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GB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Registrar/CEO Nursing and Midwifery Council of Nigeria  </a:t>
            </a:r>
          </a:p>
          <a:p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COMPONENTS ASSOCIATED WITH NURSING EXCELLENCE 1/</a:t>
            </a:r>
            <a:r>
              <a:rPr lang="en-GB" altLang="en-US" dirty="0">
                <a:sym typeface="+mn-ea"/>
              </a:rPr>
              <a:t>4</a:t>
            </a:r>
            <a:br>
              <a:rPr lang="en-US" dirty="0">
                <a:sym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825625"/>
            <a:ext cx="10910455" cy="471372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/>
              <a:t>Commitment to Professionalism</a:t>
            </a:r>
            <a:r>
              <a:rPr lang="en-US" sz="3200" dirty="0"/>
              <a:t>: 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A</a:t>
            </a:r>
            <a:r>
              <a:rPr lang="en-US" sz="3200" dirty="0"/>
              <a:t>dhere to high ethical standards,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M</a:t>
            </a:r>
            <a:r>
              <a:rPr lang="en-US" sz="3200" dirty="0"/>
              <a:t>aintain confidentiality, and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D</a:t>
            </a:r>
            <a:r>
              <a:rPr lang="en-US" sz="3200" dirty="0"/>
              <a:t>emonstrate integrity in all aspects of their practice.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T</a:t>
            </a:r>
            <a:r>
              <a:rPr lang="en-US" sz="3200" dirty="0"/>
              <a:t>ake responsibility for their actions,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Obtain f</a:t>
            </a:r>
            <a:r>
              <a:rPr lang="en-US" sz="3200" dirty="0"/>
              <a:t>eedback for continuous improvement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PRINCIPLES OF EVERYDAY EXCELLENCE 1/1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4" y="1825625"/>
            <a:ext cx="11058236" cy="4538230"/>
          </a:xfrm>
        </p:spPr>
        <p:txBody>
          <a:bodyPr>
            <a:normAutofit/>
          </a:bodyPr>
          <a:lstStyle/>
          <a:p>
            <a:pPr marL="0" indent="0" algn="just">
              <a:buFont typeface="Wingdings" panose="05000000000000000000" charset="0"/>
              <a:buNone/>
            </a:pPr>
            <a:endParaRPr lang="en-US" dirty="0"/>
          </a:p>
          <a:p>
            <a:pPr algn="just">
              <a:buFont typeface="Wingdings" panose="05000000000000000000" charset="0"/>
              <a:buChar char="Ø"/>
            </a:pPr>
            <a:r>
              <a:rPr lang="en-US" dirty="0"/>
              <a:t>The framework </a:t>
            </a:r>
            <a:r>
              <a:rPr lang="en-GB" altLang="en-US" dirty="0"/>
              <a:t>of everyday excellence </a:t>
            </a:r>
            <a:r>
              <a:rPr lang="en-US" dirty="0"/>
              <a:t>intends that </a:t>
            </a:r>
            <a:r>
              <a:rPr lang="en-GB" altLang="en-US" dirty="0"/>
              <a:t>nurses </a:t>
            </a:r>
            <a:r>
              <a:rPr lang="en-US" dirty="0"/>
              <a:t>are empowered to enact the professional values, best practices, and caring spirit of geriatric nursing when it is integrated into and supported by the structures and processes of a long-term care organization. 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dirty="0"/>
              <a:t>An underlying assumption of this framework is that the RNs who work in nursing homes are capable of creating, implementing, and sustaining site-specific professional practice models based upon the </a:t>
            </a:r>
            <a:r>
              <a:rPr lang="en-US" dirty="0">
                <a:solidFill>
                  <a:srgbClr val="FF0000"/>
                </a:solidFill>
              </a:rPr>
              <a:t>eight principles of Everyday Excellence</a:t>
            </a:r>
            <a:r>
              <a:rPr lang="en-US" dirty="0"/>
              <a:t>: </a:t>
            </a:r>
          </a:p>
          <a:p>
            <a:pPr algn="just">
              <a:buFont typeface="Wingdings" panose="05000000000000000000" charset="0"/>
              <a:buChar char="Ø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73" y="0"/>
            <a:ext cx="11988799" cy="7016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EVERYDAY EXCELLENCE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1" y="1825625"/>
            <a:ext cx="11831782" cy="475066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charset="0"/>
              <a:buChar char="Ø"/>
            </a:pPr>
            <a:r>
              <a:rPr lang="en-US" sz="3200" b="1" dirty="0"/>
              <a:t>Principle 1: Valuing Excellence</a:t>
            </a:r>
            <a:endParaRPr lang="en-US" sz="3200" dirty="0"/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D</a:t>
            </a:r>
            <a:r>
              <a:rPr lang="en-US" sz="3200" dirty="0"/>
              <a:t>emonstrate that we measure the meaningful work we do</a:t>
            </a:r>
            <a:r>
              <a:rPr lang="en-GB" altLang="en-US" sz="3200" dirty="0"/>
              <a:t> as professional nurses</a:t>
            </a:r>
            <a:endParaRPr lang="en-US" sz="3200" dirty="0"/>
          </a:p>
          <a:p>
            <a:pPr algn="just">
              <a:buFont typeface="Wingdings" panose="05000000000000000000" charset="0"/>
              <a:buChar char="Ø"/>
            </a:pPr>
            <a:r>
              <a:rPr lang="en-US" sz="3200" b="1" dirty="0"/>
              <a:t>Principle 2: Envisioning Excellence</a:t>
            </a:r>
            <a:endParaRPr lang="en-US" sz="3200" dirty="0"/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S</a:t>
            </a:r>
            <a:r>
              <a:rPr lang="en-US" sz="3200" dirty="0"/>
              <a:t>hared </a:t>
            </a:r>
            <a:r>
              <a:rPr lang="en-GB" altLang="en-US" sz="3200" dirty="0"/>
              <a:t>on </a:t>
            </a:r>
            <a:r>
              <a:rPr lang="en-US" sz="3200" dirty="0"/>
              <a:t>philosophy of caring,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R</a:t>
            </a:r>
            <a:r>
              <a:rPr lang="en-US" sz="3200" dirty="0"/>
              <a:t>ecognized nursing standards,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R</a:t>
            </a:r>
            <a:r>
              <a:rPr lang="en-US" sz="3200" dirty="0"/>
              <a:t>esponsive to resident needs and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S</a:t>
            </a:r>
            <a:r>
              <a:rPr lang="en-US" sz="3200" dirty="0"/>
              <a:t>trategic goals of the organization.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EVERYDAY EXCELLENCE 1/3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Ø"/>
            </a:pPr>
            <a:r>
              <a:rPr lang="en-US" b="1" dirty="0"/>
              <a:t>Principle 3: Peopling Excellence</a:t>
            </a:r>
            <a:endParaRPr lang="en-US" dirty="0"/>
          </a:p>
          <a:p>
            <a:pPr lvl="1">
              <a:buFont typeface="Wingdings" panose="05000000000000000000" charset="0"/>
              <a:buChar char="Ø"/>
            </a:pPr>
            <a:r>
              <a:rPr lang="en-GB" altLang="en-US" dirty="0"/>
              <a:t>C</a:t>
            </a:r>
            <a:r>
              <a:rPr lang="en-US" dirty="0"/>
              <a:t>onsider geriatric nursing a desirable, </a:t>
            </a:r>
            <a:r>
              <a:rPr lang="en-GB" altLang="en-US" dirty="0"/>
              <a:t>E</a:t>
            </a:r>
            <a:r>
              <a:rPr lang="en-US" dirty="0"/>
              <a:t>nriching, and challenging clinical specialty and</a:t>
            </a:r>
            <a:r>
              <a:rPr lang="en-GB" altLang="en-US" dirty="0"/>
              <a:t>  </a:t>
            </a:r>
            <a:r>
              <a:rPr lang="en-US" dirty="0"/>
              <a:t>demand positions of responsibility, 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leadership, and professional  Nursing care settings.</a:t>
            </a:r>
          </a:p>
          <a:p>
            <a:pPr>
              <a:buFont typeface="Wingdings" panose="05000000000000000000" charset="0"/>
              <a:buChar char="Ø"/>
            </a:pPr>
            <a:r>
              <a:rPr lang="en-US" b="1" dirty="0"/>
              <a:t>Principle 4: Securing Excellence</a:t>
            </a:r>
            <a:endParaRPr lang="en-US" dirty="0"/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Professional nurses secure excellence in our workplaces by creating care settings that all people experience as healthy, respectful, and safe.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EVERYDAY EXCELLENCE 1/3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825625"/>
            <a:ext cx="10993582" cy="4750666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/>
              <a:t>Principle 5: Learning Excellence</a:t>
            </a:r>
            <a:endParaRPr lang="en-US" sz="3200" dirty="0"/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T</a:t>
            </a:r>
            <a:r>
              <a:rPr lang="en-US" sz="3200" dirty="0"/>
              <a:t>hrive in intellectual climates  where this specialized knowledge forms the basis for excellence in professional nursing practice .</a:t>
            </a:r>
          </a:p>
          <a:p>
            <a:pPr algn="just"/>
            <a:r>
              <a:rPr lang="en-US" sz="3200" b="1" dirty="0"/>
              <a:t>Principle 6: </a:t>
            </a:r>
          </a:p>
          <a:p>
            <a:pPr marL="0" indent="0" algn="just">
              <a:buNone/>
            </a:pPr>
            <a:r>
              <a:rPr lang="en-US" sz="3200" b="1" dirty="0"/>
              <a:t>Empowering Excellence</a:t>
            </a:r>
            <a:endParaRPr lang="en-US" sz="3200" dirty="0"/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E</a:t>
            </a:r>
            <a:r>
              <a:rPr lang="en-US" sz="3200" dirty="0"/>
              <a:t>mpower and respect ourselves </a:t>
            </a:r>
            <a:r>
              <a:rPr lang="en-GB" altLang="en-US" sz="3200" dirty="0"/>
              <a:t>as a member of </a:t>
            </a:r>
            <a:r>
              <a:rPr lang="en-US" sz="3200" dirty="0"/>
              <a:t>interdisciplinary healthcare team to achieve excellence in resident care.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PRINCIPLES OF EVERYDAY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4" y="1825625"/>
            <a:ext cx="11296072" cy="4704484"/>
          </a:xfrm>
        </p:spPr>
        <p:txBody>
          <a:bodyPr>
            <a:normAutofit/>
          </a:bodyPr>
          <a:lstStyle/>
          <a:p>
            <a:r>
              <a:rPr lang="en-US" b="1" dirty="0"/>
              <a:t>Principle 7: </a:t>
            </a:r>
          </a:p>
          <a:p>
            <a:pPr marL="0" indent="0">
              <a:buNone/>
            </a:pPr>
            <a:r>
              <a:rPr lang="en-US" b="1" dirty="0"/>
              <a:t>Leading Excellence</a:t>
            </a:r>
            <a:endParaRPr lang="en-US" dirty="0"/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C</a:t>
            </a:r>
            <a:r>
              <a:rPr lang="en-US" dirty="0"/>
              <a:t>reate organizational structures that facilitate collaborative practice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C</a:t>
            </a:r>
            <a:r>
              <a:rPr lang="en-US" dirty="0"/>
              <a:t>ross-organizational initiatives to achieve excellence in Nursing Care. </a:t>
            </a:r>
          </a:p>
          <a:p>
            <a:pPr algn="just"/>
            <a:r>
              <a:rPr lang="en-US" b="1" dirty="0"/>
              <a:t>Principle 8: </a:t>
            </a:r>
          </a:p>
          <a:p>
            <a:pPr marL="0" indent="0" algn="just">
              <a:buNone/>
            </a:pPr>
            <a:r>
              <a:rPr lang="en-US" b="1" dirty="0"/>
              <a:t>Advancing Excellence</a:t>
            </a:r>
            <a:endParaRPr lang="en-US" dirty="0"/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N</a:t>
            </a:r>
            <a:r>
              <a:rPr lang="en-US" dirty="0"/>
              <a:t>ew visions of excellence through a commitment to research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A</a:t>
            </a:r>
            <a:r>
              <a:rPr lang="en-US" dirty="0"/>
              <a:t>pplication of technological innovations and evidence-based practices,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D</a:t>
            </a:r>
            <a:r>
              <a:rPr lang="en-US" dirty="0"/>
              <a:t>edication to social policies that achieve equitable, high quality, and compassionate heath care for all.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 elements that contribute to nurturing excellence in nursing practice 1/1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81" y="1825624"/>
            <a:ext cx="11471563" cy="475066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charset="0"/>
              <a:buChar char="Ø"/>
            </a:pPr>
            <a:r>
              <a:rPr lang="en-US" b="1" dirty="0"/>
              <a:t>Continuous Learning: 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GB" altLang="en-US" dirty="0"/>
              <a:t>C</a:t>
            </a:r>
            <a:r>
              <a:rPr lang="en-US" dirty="0"/>
              <a:t>onstantly advancing with new medical discoveries, technologies, and treatment modalities.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C</a:t>
            </a:r>
            <a:r>
              <a:rPr lang="en-US" dirty="0"/>
              <a:t>ommitment to continuous learning.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A</a:t>
            </a:r>
            <a:r>
              <a:rPr lang="en-US" dirty="0"/>
              <a:t>breast of the latest research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P</a:t>
            </a:r>
            <a:r>
              <a:rPr lang="en-US" dirty="0"/>
              <a:t>rofessional development programs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b="1" dirty="0"/>
              <a:t>Professional Development Opportunities:</a:t>
            </a:r>
            <a:r>
              <a:rPr lang="en-US" dirty="0"/>
              <a:t> 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dirty="0"/>
              <a:t>prioritize  ongoing professional development opportunities for nurses.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dirty="0"/>
              <a:t>E</a:t>
            </a:r>
            <a:r>
              <a:rPr lang="en-US" dirty="0"/>
              <a:t>nhance clinical skills </a:t>
            </a:r>
            <a:r>
              <a:rPr lang="en-GB" altLang="en-US" dirty="0"/>
              <a:t>to</a:t>
            </a:r>
            <a:r>
              <a:rPr lang="en-US" dirty="0"/>
              <a:t> foster leadership and critical thinking.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 that contribute to nurturing excellence in nursing practice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45" y="1825625"/>
            <a:ext cx="10808855" cy="4593648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/>
              <a:t>Encouraging Higher Education:</a:t>
            </a:r>
            <a:r>
              <a:rPr lang="en-US" sz="3200" dirty="0"/>
              <a:t> 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P</a:t>
            </a:r>
            <a:r>
              <a:rPr lang="en-US" sz="3200" dirty="0"/>
              <a:t>ursuing higher education</a:t>
            </a:r>
            <a:r>
              <a:rPr lang="en-GB" altLang="en-US" sz="3200" dirty="0"/>
              <a:t> </a:t>
            </a:r>
            <a:r>
              <a:rPr lang="en-US" sz="3200" dirty="0"/>
              <a:t>elevates the overall standard of nursing practice.</a:t>
            </a:r>
          </a:p>
          <a:p>
            <a:pPr algn="just"/>
            <a:r>
              <a:rPr lang="en-US" sz="3200" b="1" dirty="0"/>
              <a:t>Mentorship Programs:</a:t>
            </a:r>
            <a:r>
              <a:rPr lang="en-US" sz="3200" dirty="0"/>
              <a:t> 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sz="3200" dirty="0"/>
              <a:t>creates a supportive environment for less experienced nurses.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S</a:t>
            </a:r>
            <a:r>
              <a:rPr lang="en-US" sz="3200" dirty="0"/>
              <a:t>hare their knowledge, provide guidance, and instill a sense of confidence in their mentees.</a:t>
            </a:r>
          </a:p>
          <a:p>
            <a:pPr algn="just"/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Cultivating Compassionate Care: The Heart of Nursing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825624"/>
            <a:ext cx="10855036" cy="456593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charset="0"/>
              <a:buChar char="Ø"/>
            </a:pPr>
            <a:r>
              <a:rPr lang="en-US" sz="3200" dirty="0"/>
              <a:t>The human touch and empathetic connection between a nurse and a patient are powerful healers.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sz="3200" dirty="0"/>
              <a:t> Nurturing compassion involves: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sz="3200" b="1" dirty="0"/>
              <a:t>Empathy Training:</a:t>
            </a:r>
            <a:r>
              <a:rPr lang="en-US" sz="3200" dirty="0"/>
              <a:t> 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D</a:t>
            </a:r>
            <a:r>
              <a:rPr lang="en-US" sz="3200" dirty="0"/>
              <a:t>evelop the ability to understand and share the feelings of their patients.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sz="3200" dirty="0"/>
              <a:t>This humanizes the care process and fosters trust.</a:t>
            </a:r>
          </a:p>
          <a:p>
            <a:pPr algn="just"/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 OF THE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Introduction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Concept of Nursing Excellence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Components Associated with Nursing Excellence 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Principles of Everyday Excellence 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Essential Elements that Contribute to Nurturing Excellence in Nursing Practice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Cultivating Compassionate Care: The Heart of Nursing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Promoting a Culture of Well-Being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b="1" dirty="0"/>
              <a:t>Conclusion</a:t>
            </a:r>
          </a:p>
          <a:p>
            <a:pPr marL="0" indent="0">
              <a:buFont typeface="Wingdings" panose="05000000000000000000" charset="0"/>
              <a:buNone/>
            </a:pPr>
            <a:r>
              <a:rPr lang="en-GB" altLang="en-US" b="1" dirty="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Cultivating Compassionate Care: The Heart of Nursing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5625"/>
            <a:ext cx="10744200" cy="4833793"/>
          </a:xfrm>
        </p:spPr>
        <p:txBody>
          <a:bodyPr>
            <a:normAutofit fontScale="90000" lnSpcReduction="20000"/>
          </a:bodyPr>
          <a:lstStyle/>
          <a:p>
            <a:pPr>
              <a:buFont typeface="Wingdings" panose="05000000000000000000" charset="0"/>
              <a:buChar char="Ø"/>
            </a:pPr>
            <a:r>
              <a:rPr lang="en-US" b="1" dirty="0"/>
              <a:t>Patient-Centered Care:</a:t>
            </a:r>
            <a:r>
              <a:rPr lang="en-US" dirty="0"/>
              <a:t> 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Encouraging </a:t>
            </a:r>
            <a:r>
              <a:rPr lang="en-GB" altLang="en-US" dirty="0"/>
              <a:t>and</a:t>
            </a:r>
            <a:r>
              <a:rPr lang="en-US" dirty="0"/>
              <a:t> ensures that care is tailored to the unique needs,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 preferences, and values of each individual. 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 involving patients in decision-making, and acknowledging their emotional well-being.</a:t>
            </a:r>
          </a:p>
          <a:p>
            <a:pPr>
              <a:buFont typeface="Wingdings" panose="05000000000000000000" charset="0"/>
              <a:buChar char="Ø"/>
            </a:pPr>
            <a:r>
              <a:rPr lang="en-US" b="1" dirty="0"/>
              <a:t>Recognition and Appreciation:</a:t>
            </a:r>
            <a:r>
              <a:rPr lang="en-US" dirty="0"/>
              <a:t> 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Acknowledging contributes to a positive work environment. 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Feeling valued and recognized motivates nurses to deliver care with passion and dedication.</a:t>
            </a:r>
          </a:p>
          <a:p>
            <a:pPr>
              <a:buFont typeface="Wingdings" panose="05000000000000000000" charset="0"/>
              <a:buChar char="Ø"/>
            </a:pPr>
            <a:r>
              <a:rPr lang="en-US" b="1" dirty="0"/>
              <a:t>Embracing Innovation and Technology</a:t>
            </a:r>
            <a:endParaRPr lang="en-US" dirty="0"/>
          </a:p>
          <a:p>
            <a:pPr lvl="1">
              <a:buFont typeface="Wingdings" panose="05000000000000000000" charset="0"/>
              <a:buChar char="Ø"/>
            </a:pPr>
            <a:r>
              <a:rPr lang="en-US" dirty="0"/>
              <a:t>The landscape of healthcare is continually shaped by technological advancements. 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GB" altLang="en-US" dirty="0"/>
              <a:t>I</a:t>
            </a:r>
            <a:r>
              <a:rPr lang="en-US" dirty="0"/>
              <a:t>nvolves embracing innovation and integrating technology to enhance patient care.</a:t>
            </a:r>
          </a:p>
          <a:p>
            <a:pPr>
              <a:buFont typeface="Wingdings" panose="05000000000000000000" charset="0"/>
              <a:buChar char="Ø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Cultivating Compassionate Care: The Heart of 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713721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charset="0"/>
              <a:buChar char="Ø"/>
            </a:pPr>
            <a:r>
              <a:rPr lang="en-US" sz="3200" b="1" dirty="0"/>
              <a:t>Training in Health Informatics:</a:t>
            </a:r>
            <a:r>
              <a:rPr lang="en-US" sz="3200" dirty="0"/>
              <a:t> 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US" sz="3200" dirty="0"/>
              <a:t>ensures that nurses can effectively navigate electronic health records (EHRs) and 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US" sz="3200" dirty="0"/>
              <a:t>leverage technology to streamline processes.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sz="3200" b="1" dirty="0"/>
              <a:t>Telehealth Integration:</a:t>
            </a:r>
            <a:r>
              <a:rPr lang="en-US" sz="3200" dirty="0"/>
              <a:t> 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3200" dirty="0"/>
              <a:t>E</a:t>
            </a:r>
            <a:r>
              <a:rPr lang="en-US" sz="3200" dirty="0"/>
              <a:t>quips nurses to provide care remotely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3200" dirty="0"/>
              <a:t>A</a:t>
            </a:r>
            <a:r>
              <a:rPr lang="en-US" sz="3200" dirty="0"/>
              <a:t>dapt to evolving models of healthcare delivery.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sz="3200" b="1" dirty="0"/>
              <a:t>Simulation Training:</a:t>
            </a:r>
            <a:r>
              <a:rPr lang="en-US" sz="3200" dirty="0"/>
              <a:t>  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3200" dirty="0"/>
              <a:t>A</a:t>
            </a:r>
            <a:r>
              <a:rPr lang="en-US" sz="3200" dirty="0"/>
              <a:t>llow nurses to practice their skills in a controlled environment, 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3200" dirty="0"/>
              <a:t>E</a:t>
            </a:r>
            <a:r>
              <a:rPr lang="en-US" sz="3200" dirty="0"/>
              <a:t>nsuring readiness for real-life scenarios</a:t>
            </a:r>
            <a:r>
              <a:rPr lang="en-US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Promoting a Culture of Well-being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037" y="1690688"/>
            <a:ext cx="11776364" cy="4848657"/>
          </a:xfrm>
        </p:spPr>
        <p:txBody>
          <a:bodyPr>
            <a:noAutofit/>
          </a:bodyPr>
          <a:lstStyle/>
          <a:p>
            <a:pPr algn="just">
              <a:buFont typeface="Wingdings" panose="05000000000000000000" charset="0"/>
              <a:buChar char="Ø"/>
            </a:pPr>
            <a:r>
              <a:rPr lang="en-US" sz="2400" dirty="0"/>
              <a:t>Nurses are dealing with high-stress situations and demanding schedules</a:t>
            </a:r>
            <a:r>
              <a:rPr lang="en-GB" altLang="en-US" sz="2400" dirty="0"/>
              <a:t> which </a:t>
            </a:r>
            <a:r>
              <a:rPr lang="en-US" sz="2400" dirty="0"/>
              <a:t>involves recognizing the importance of nurse well-being.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sz="2400" b="1" dirty="0"/>
              <a:t>Flexible Schedules:</a:t>
            </a:r>
            <a:r>
              <a:rPr lang="en-US" sz="2400" dirty="0"/>
              <a:t> 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2400" dirty="0"/>
              <a:t>A</a:t>
            </a:r>
            <a:r>
              <a:rPr lang="en-US" sz="2400" dirty="0"/>
              <a:t>chieve a better work-life balance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2400" dirty="0"/>
              <a:t>R</a:t>
            </a:r>
            <a:r>
              <a:rPr lang="en-US" sz="2400" dirty="0"/>
              <a:t>educing burnout and enhancing overall job satisfaction.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sz="2400" b="1" dirty="0"/>
              <a:t>Mental Health Support:</a:t>
            </a:r>
            <a:r>
              <a:rPr lang="en-US" sz="2400" dirty="0"/>
              <a:t> 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US" sz="2400" dirty="0"/>
              <a:t>promotes emotional well-being among nurses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US" sz="2400" dirty="0"/>
              <a:t>cknowledging the challenges they may face in their roles.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sz="2400" b="1" dirty="0"/>
              <a:t>Physical Well-being Programs:</a:t>
            </a:r>
            <a:r>
              <a:rPr lang="en-US" sz="2400" dirty="0"/>
              <a:t> 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2400" dirty="0"/>
              <a:t>E</a:t>
            </a:r>
            <a:r>
              <a:rPr lang="en-US" sz="2400" dirty="0"/>
              <a:t>nsures that nurses are physically equipped to handle the demands of their profession.</a:t>
            </a:r>
          </a:p>
          <a:p>
            <a:pPr algn="just">
              <a:buFont typeface="Wingdings" panose="05000000000000000000" charset="0"/>
              <a:buChar char="Ø"/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91" y="1825624"/>
            <a:ext cx="11314545" cy="467677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Ø"/>
            </a:pPr>
            <a:endParaRPr lang="en-US" dirty="0"/>
          </a:p>
          <a:p>
            <a:pPr>
              <a:buFont typeface="Wingdings" panose="05000000000000000000" charset="0"/>
              <a:buChar char="Ø"/>
            </a:pPr>
            <a:r>
              <a:rPr lang="en-US" dirty="0"/>
              <a:t>In conclusion, nurturing excellence in nursing practice requires a holistic approach that integrates continuous learning, compassionate care, technological proficiency, and a focus on well-being.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dirty="0"/>
              <a:t>N</a:t>
            </a:r>
            <a:r>
              <a:rPr lang="en-US" dirty="0"/>
              <a:t>urses play a pivotal role in shaping positive patient outcomes and contributing to the overall success of healthcare systems.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dirty="0"/>
              <a:t>I</a:t>
            </a:r>
            <a:r>
              <a:rPr lang="en-US" dirty="0"/>
              <a:t>nvesting in the professional development</a:t>
            </a:r>
            <a:r>
              <a:rPr lang="en-GB" altLang="en-US" dirty="0"/>
              <a:t> of nurses </a:t>
            </a:r>
            <a:r>
              <a:rPr lang="en-US" dirty="0"/>
              <a:t> the quality of patient care but also honor the dedication and compassion inherent in the nursing profession. </a:t>
            </a:r>
          </a:p>
          <a:p>
            <a:pPr>
              <a:buFont typeface="Wingdings" panose="05000000000000000000" charset="0"/>
              <a:buChar char="Ø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ym typeface="+mn-ea"/>
              </a:rPr>
              <a:t>                             CONCLUSION 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Ø"/>
            </a:pPr>
            <a:endParaRPr lang="en-US" dirty="0">
              <a:sym typeface="+mn-ea"/>
            </a:endParaRPr>
          </a:p>
          <a:p>
            <a:pPr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Overall, nursing excellence is about striving for the highest standards of care, constantly seeking opportunities for growth and improvement, and making a positive impact on the lives of patients and the healthcare community.</a:t>
            </a:r>
            <a:endParaRPr lang="en-US" dirty="0"/>
          </a:p>
          <a:p>
            <a:pPr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Nurturing excellence in nursing is not just a goal; it is a commitment to creating a healthcare environment where both nurses and patients thrive</a:t>
            </a:r>
            <a:endParaRPr lang="en-US" dirty="0"/>
          </a:p>
          <a:p>
            <a:endParaRPr lang="en-GB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491" y="101600"/>
            <a:ext cx="11868727" cy="6908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1/1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45" y="1825625"/>
            <a:ext cx="11730182" cy="4667539"/>
          </a:xfrm>
        </p:spPr>
        <p:txBody>
          <a:bodyPr/>
          <a:lstStyle/>
          <a:p>
            <a:pPr>
              <a:buFont typeface="Wingdings" panose="05000000000000000000" charset="0"/>
              <a:buChar char="Ø"/>
            </a:pPr>
            <a:r>
              <a:rPr lang="en-US" sz="3600" dirty="0"/>
              <a:t>Nursing, often described as the heart of healthcare, is a dynamic and evolving profession that requires a delicate balance of compassion and expertise. </a:t>
            </a:r>
          </a:p>
          <a:p>
            <a:pPr>
              <a:buFont typeface="Wingdings" panose="05000000000000000000" charset="0"/>
              <a:buChar char="Ø"/>
            </a:pPr>
            <a:r>
              <a:rPr lang="en-US" sz="3600" dirty="0"/>
              <a:t>Nurturing excellence in nursing practice goes beyond the acquisition of technical skills.</a:t>
            </a:r>
          </a:p>
          <a:p>
            <a:pPr>
              <a:buFont typeface="Wingdings" panose="05000000000000000000" charset="0"/>
              <a:buChar char="Ø"/>
            </a:pPr>
            <a:r>
              <a:rPr lang="en-US" sz="3600" dirty="0"/>
              <a:t> It involves fostering a culture that values continuous learning, empathetic care, and a commitment to the well-being of individuals and communities. </a:t>
            </a:r>
          </a:p>
          <a:p>
            <a:pPr>
              <a:buFont typeface="Wingdings" panose="05000000000000000000" charset="0"/>
              <a:buChar char="Ø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  <p:bldP spid="3" grpI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82" y="383597"/>
            <a:ext cx="10515600" cy="1325563"/>
          </a:xfrm>
        </p:spPr>
        <p:txBody>
          <a:bodyPr/>
          <a:lstStyle/>
          <a:p>
            <a:r>
              <a:rPr lang="en-GB" dirty="0"/>
              <a:t>Concept of Nursing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5" y="1825625"/>
            <a:ext cx="11951854" cy="4351338"/>
          </a:xfrm>
        </p:spPr>
        <p:txBody>
          <a:bodyPr/>
          <a:lstStyle/>
          <a:p>
            <a:pPr>
              <a:buFont typeface="Wingdings" panose="05000000000000000000" charset="0"/>
              <a:buChar char="Ø"/>
            </a:pPr>
            <a:r>
              <a:rPr lang="en-US" dirty="0"/>
              <a:t>Nursing excellence </a:t>
            </a:r>
          </a:p>
          <a:p>
            <a:pPr>
              <a:buFont typeface="Wingdings" panose="05000000000000000000" charset="0"/>
              <a:buChar char="Ø"/>
            </a:pPr>
            <a:r>
              <a:rPr lang="en-US" dirty="0"/>
              <a:t>is about developing and advancing strong nurse leaders, who are then able to advocate for their patients and nurse peers. 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dirty="0"/>
              <a:t>It </a:t>
            </a:r>
            <a:r>
              <a:rPr lang="en-US" dirty="0"/>
              <a:t>requires a structure within the organization that supports shared governance and involved in decisions</a:t>
            </a:r>
            <a:r>
              <a:rPr lang="en-GB" altLang="en-US" dirty="0"/>
              <a:t> making</a:t>
            </a:r>
            <a:r>
              <a:rPr lang="en-US" dirty="0"/>
              <a:t>, measuring transparency  and establishing performance benchmarks</a:t>
            </a:r>
          </a:p>
          <a:p>
            <a:pPr>
              <a:buFont typeface="Wingdings" panose="05000000000000000000" charset="0"/>
              <a:buChar char="Ø"/>
            </a:pPr>
            <a:r>
              <a:rPr lang="en-GB" altLang="en-US" dirty="0"/>
              <a:t>P</a:t>
            </a:r>
            <a:r>
              <a:rPr lang="en-US" dirty="0"/>
              <a:t>romoting autonomy for nurses inside that shared governance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  <p:bldP spid="3" grpI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Nursing Excellence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9" y="1825625"/>
            <a:ext cx="11887200" cy="4351338"/>
          </a:xfrm>
        </p:spPr>
        <p:txBody>
          <a:bodyPr>
            <a:noAutofit/>
          </a:bodyPr>
          <a:lstStyle/>
          <a:p>
            <a:pPr algn="just">
              <a:buFont typeface="Wingdings" panose="05000000000000000000" charset="0"/>
              <a:buChar char="Ø"/>
            </a:pPr>
            <a:r>
              <a:rPr lang="en-US" dirty="0"/>
              <a:t>Healthcare has long valued the patient, striving for good clinical quality outcomes. 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dirty="0"/>
              <a:t> Patient safety</a:t>
            </a:r>
            <a:r>
              <a:rPr lang="en-GB" altLang="en-US" dirty="0"/>
              <a:t> is</a:t>
            </a:r>
            <a:r>
              <a:rPr lang="en-US" dirty="0"/>
              <a:t> essential to clinical quality outcomes, can hesitate to human error in the most unfortunate cases, despite best efforts</a:t>
            </a:r>
          </a:p>
          <a:p>
            <a:pPr algn="just">
              <a:buFont typeface="Wingdings" panose="05000000000000000000" charset="0"/>
              <a:buChar char="Ø"/>
            </a:pPr>
            <a:r>
              <a:rPr lang="en-US" dirty="0"/>
              <a:t>Optimizing </a:t>
            </a:r>
            <a:r>
              <a:rPr lang="en-GB" altLang="en-US" dirty="0"/>
              <a:t>first-class </a:t>
            </a:r>
            <a:r>
              <a:rPr lang="en-US" dirty="0"/>
              <a:t>work</a:t>
            </a:r>
            <a:r>
              <a:rPr lang="en-GB" altLang="en-US" dirty="0"/>
              <a:t>ing</a:t>
            </a:r>
            <a:r>
              <a:rPr lang="en-US" dirty="0"/>
              <a:t> environment in ensuring  excellence that includes the leadership development plan</a:t>
            </a:r>
            <a:r>
              <a:rPr lang="en-GB" altLang="en-US" dirty="0"/>
              <a:t> and</a:t>
            </a:r>
            <a:r>
              <a:rPr lang="en-US" dirty="0"/>
              <a:t> providing incentives </a:t>
            </a:r>
            <a:r>
              <a:rPr lang="en-GB" altLang="en-US" dirty="0"/>
              <a:t>to</a:t>
            </a:r>
            <a:r>
              <a:rPr lang="en-US" dirty="0"/>
              <a:t> professional</a:t>
            </a:r>
            <a:r>
              <a:rPr lang="en-GB" altLang="en-US" dirty="0"/>
              <a:t>ism</a:t>
            </a:r>
            <a:endParaRPr lang="en-US" dirty="0"/>
          </a:p>
          <a:p>
            <a:pPr algn="just">
              <a:buFont typeface="Wingdings" panose="05000000000000000000" charset="0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  <p:bldP spid="3" grpI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ym typeface="+mn-ea"/>
              </a:rPr>
              <a:t>       Nursing Excellent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charset="0"/>
              <a:buChar char="Ø"/>
            </a:pPr>
            <a:r>
              <a:rPr lang="en-US" sz="3200" dirty="0"/>
              <a:t>Nursing excellence can be defined in various ways, but it generally refers to the high level of quality care, professionalism, leadership, and commitment that nurses demonstrate in their practice</a:t>
            </a:r>
            <a:r>
              <a:rPr lang="en-US"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edge/>
      </p:transition>
    </mc:Choice>
    <mc:Fallback xmlns="">
      <p:transition spd="slow">
        <p:wedg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KEY COMPONENTS ASSOCIATED WITH NURSING EXCELLENCE 1/1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825625"/>
            <a:ext cx="10855036" cy="475990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charset="0"/>
              <a:buChar char="Ø"/>
            </a:pPr>
            <a:r>
              <a:rPr lang="en-US" sz="3200" b="1" dirty="0"/>
              <a:t>Clinical Competence</a:t>
            </a:r>
            <a:r>
              <a:rPr lang="en-US" sz="3200" dirty="0"/>
              <a:t>: </a:t>
            </a:r>
          </a:p>
          <a:p>
            <a:pPr marL="914400" lvl="1" indent="-457200" algn="just">
              <a:buFont typeface="Wingdings" panose="05000000000000000000" charset="0"/>
              <a:buChar char="Ø"/>
            </a:pPr>
            <a:r>
              <a:rPr lang="en-GB" altLang="en-US" sz="3200" dirty="0"/>
              <a:t>It </a:t>
            </a:r>
            <a:r>
              <a:rPr lang="en-US" sz="3200" dirty="0"/>
              <a:t> involves possessing a high level of clinical knowledge, skills, and expertise  </a:t>
            </a:r>
          </a:p>
          <a:p>
            <a:pPr marL="914400" lvl="1" indent="-457200" algn="just">
              <a:buFont typeface="Wingdings" panose="05000000000000000000" charset="0"/>
              <a:buChar char="Ø"/>
            </a:pPr>
            <a:r>
              <a:rPr lang="en-GB" altLang="en-US" sz="3200" dirty="0"/>
              <a:t>E</a:t>
            </a:r>
            <a:r>
              <a:rPr lang="en-US" sz="3200" dirty="0"/>
              <a:t>vidence-based practice for professional development.</a:t>
            </a:r>
          </a:p>
          <a:p>
            <a:pPr lvl="0" algn="just">
              <a:buFont typeface="Wingdings" panose="05000000000000000000" charset="0"/>
              <a:buChar char="Ø"/>
            </a:pPr>
            <a:r>
              <a:rPr lang="en-US" sz="3200" b="1" dirty="0"/>
              <a:t>Compassionate Care</a:t>
            </a:r>
            <a:r>
              <a:rPr lang="en-US" sz="3200" dirty="0"/>
              <a:t>: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D</a:t>
            </a:r>
            <a:r>
              <a:rPr lang="en-US" sz="3200" dirty="0"/>
              <a:t>emonstrate empathy,</a:t>
            </a:r>
            <a:r>
              <a:rPr lang="en-GB" altLang="en-US" sz="3200" dirty="0"/>
              <a:t> </a:t>
            </a:r>
            <a:r>
              <a:rPr lang="en-US" sz="3200" dirty="0"/>
              <a:t>and respect </a:t>
            </a:r>
          </a:p>
          <a:p>
            <a:pPr marL="914400" lvl="1" indent="-457200" algn="just">
              <a:buFont typeface="Wingdings" panose="05000000000000000000" charset="0"/>
              <a:buChar char="Ø"/>
            </a:pPr>
            <a:r>
              <a:rPr lang="en-US" sz="3200" dirty="0"/>
              <a:t>prioritize the holistic needs of the individual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COMPONENTS ASSOCIATED WITH NURSING EXCELLENCE 1/</a:t>
            </a:r>
            <a:r>
              <a:rPr lang="en-GB" altLang="en-US" dirty="0">
                <a:sym typeface="+mn-ea"/>
              </a:rPr>
              <a:t>2</a:t>
            </a:r>
            <a:br>
              <a:rPr lang="en-US" dirty="0">
                <a:sym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17" y="1825625"/>
            <a:ext cx="11693237" cy="4806084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charset="0"/>
              <a:buChar char="Ø"/>
            </a:pPr>
            <a:r>
              <a:rPr lang="en-US" sz="3200" b="1" dirty="0"/>
              <a:t>Critical Thinking and Problem-Solving</a:t>
            </a:r>
            <a:r>
              <a:rPr lang="en-US" sz="3200" dirty="0"/>
              <a:t>: 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3200" dirty="0"/>
              <a:t>T</a:t>
            </a:r>
            <a:r>
              <a:rPr lang="en-US" sz="3200" dirty="0"/>
              <a:t>hink critically, analyze situations, and make sound decisions 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GB" altLang="en-US" sz="3200" dirty="0"/>
              <a:t>P</a:t>
            </a:r>
            <a:r>
              <a:rPr lang="en-US" sz="3200" dirty="0"/>
              <a:t>roactive in identifying and addressing issues</a:t>
            </a:r>
          </a:p>
          <a:p>
            <a:pPr lvl="0" algn="just">
              <a:buFont typeface="Wingdings" panose="05000000000000000000" charset="0"/>
              <a:buChar char="Ø"/>
            </a:pPr>
            <a:r>
              <a:rPr lang="en-US" sz="3200" b="1" dirty="0"/>
              <a:t>Effective Communication</a:t>
            </a:r>
            <a:r>
              <a:rPr lang="en-US" sz="3200" dirty="0"/>
              <a:t>: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I</a:t>
            </a:r>
            <a:r>
              <a:rPr lang="en-US" sz="3200" dirty="0"/>
              <a:t>nvolves clear and effective communication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sz="3200" dirty="0"/>
              <a:t>Good communication skills are essential 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US" sz="3200" dirty="0"/>
              <a:t>for building trust, 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US" sz="3200" dirty="0"/>
              <a:t>fostering collaboration, and</a:t>
            </a:r>
          </a:p>
          <a:p>
            <a:pPr lvl="2" algn="just">
              <a:buFont typeface="Wingdings" panose="05000000000000000000" charset="0"/>
              <a:buChar char="Ø"/>
            </a:pPr>
            <a:r>
              <a:rPr lang="en-US" sz="3200" dirty="0"/>
              <a:t> ensuring continuity of care.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COMPONENTS ASSOCIATED WITH NURSING EXCELLENCE 1/</a:t>
            </a:r>
            <a:r>
              <a:rPr lang="en-GB" altLang="en-US" dirty="0">
                <a:sym typeface="+mn-ea"/>
              </a:rPr>
              <a:t>3</a:t>
            </a:r>
            <a:br>
              <a:rPr lang="en-US" dirty="0">
                <a:sym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91" y="1825624"/>
            <a:ext cx="10975109" cy="4769140"/>
          </a:xfrm>
        </p:spPr>
        <p:txBody>
          <a:bodyPr>
            <a:normAutofit/>
          </a:bodyPr>
          <a:lstStyle/>
          <a:p>
            <a:pPr lvl="0" algn="just"/>
            <a:r>
              <a:rPr lang="en-US" sz="3200" b="1" dirty="0"/>
              <a:t>Advocacy</a:t>
            </a:r>
            <a:r>
              <a:rPr lang="en-US" sz="3200" dirty="0"/>
              <a:t>: </a:t>
            </a:r>
          </a:p>
          <a:p>
            <a:pPr lvl="0" algn="just">
              <a:buFont typeface="Wingdings" panose="05000000000000000000" charset="0"/>
              <a:buChar char="Ø"/>
            </a:pPr>
            <a:r>
              <a:rPr lang="en-US" sz="3200" dirty="0"/>
              <a:t> patients' rights, preferences, and best interests.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S</a:t>
            </a:r>
            <a:r>
              <a:rPr lang="en-US" sz="3200" dirty="0"/>
              <a:t>erve as a voice to ensure that patients receive the highest quality of care.</a:t>
            </a:r>
          </a:p>
          <a:p>
            <a:pPr lvl="0" algn="just">
              <a:buFont typeface="Wingdings" panose="05000000000000000000" charset="0"/>
              <a:buChar char="Ø"/>
            </a:pPr>
            <a:r>
              <a:rPr lang="en-US" sz="3200" b="1" dirty="0"/>
              <a:t>Leadership and Collaboration</a:t>
            </a:r>
            <a:r>
              <a:rPr lang="en-US" sz="3200" dirty="0"/>
              <a:t>: </a:t>
            </a:r>
            <a:r>
              <a:rPr lang="en-GB" altLang="en-US" sz="3200" dirty="0"/>
              <a:t>	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GB" altLang="en-US" sz="3200" dirty="0"/>
              <a:t>A</a:t>
            </a:r>
            <a:r>
              <a:rPr lang="en-US" sz="3200" dirty="0"/>
              <a:t>bility to lead by example,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sz="3200" dirty="0"/>
              <a:t>mentor others, and </a:t>
            </a:r>
          </a:p>
          <a:p>
            <a:pPr lvl="1" algn="just">
              <a:buFont typeface="Wingdings" panose="05000000000000000000" charset="0"/>
              <a:buChar char="Ø"/>
            </a:pPr>
            <a:r>
              <a:rPr lang="en-US" sz="3200" dirty="0"/>
              <a:t>join forces effectively </a:t>
            </a:r>
            <a:r>
              <a:rPr lang="en-GB" altLang="en-US" sz="3200" dirty="0"/>
              <a:t>to </a:t>
            </a:r>
            <a:r>
              <a:rPr lang="en-US" sz="3200" dirty="0"/>
              <a:t>improve patient care outcomes</a:t>
            </a:r>
            <a:r>
              <a:rPr lang="en-GB" altLang="en-US" sz="3200" dirty="0"/>
              <a:t>.</a:t>
            </a:r>
            <a:endParaRPr lang="en-US" sz="3200" dirty="0"/>
          </a:p>
          <a:p>
            <a:pPr algn="just"/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heel spokes="8"/>
      </p:transition>
    </mc:Choice>
    <mc:Fallback xmlns="">
      <p:transition spd="slow">
        <p:wheel spokes="8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1414</Words>
  <Application>Microsoft Office PowerPoint</Application>
  <PresentationFormat>Widescreen</PresentationFormat>
  <Paragraphs>156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PowerPoint Presentation</vt:lpstr>
      <vt:lpstr>OUTLINE OF THE PRESENTATION</vt:lpstr>
      <vt:lpstr>Introduction 1/1</vt:lpstr>
      <vt:lpstr>Concept of Nursing Excellence</vt:lpstr>
      <vt:lpstr>       Nursing Excellence Cont’d </vt:lpstr>
      <vt:lpstr>       Nursing Excellent Cont’d </vt:lpstr>
      <vt:lpstr>KEY COMPONENTS ASSOCIATED WITH NURSING EXCELLENCE 1/1 </vt:lpstr>
      <vt:lpstr>COMPONENTS ASSOCIATED WITH NURSING EXCELLENCE 1/2 </vt:lpstr>
      <vt:lpstr>COMPONENTS ASSOCIATED WITH NURSING EXCELLENCE 1/3 </vt:lpstr>
      <vt:lpstr>COMPONENTS ASSOCIATED WITH NURSING EXCELLENCE 1/4 </vt:lpstr>
      <vt:lpstr>PRINCIPLES OF EVERYDAY EXCELLENCE 1/1 </vt:lpstr>
      <vt:lpstr>PowerPoint Presentation</vt:lpstr>
      <vt:lpstr>PRINCIPLES OF EVERYDAY EXCELLENCE 1/2</vt:lpstr>
      <vt:lpstr>PRINCIPLES OF EVERYDAY EXCELLENCE 1/3</vt:lpstr>
      <vt:lpstr>PRINCIPLES OF EVERYDAY EXCELLENCE 1/3</vt:lpstr>
      <vt:lpstr>PRINCIPLES OF EVERYDAY EXCELLENCE</vt:lpstr>
      <vt:lpstr>Essential elements that contribute to nurturing excellence in nursing practice 1/1</vt:lpstr>
      <vt:lpstr>Essential elements that contribute to nurturing excellence in nursing practice 1/2</vt:lpstr>
      <vt:lpstr>Cultivating Compassionate Care: The Heart of Nursing </vt:lpstr>
      <vt:lpstr>Cultivating Compassionate Care: The Heart of Nursing </vt:lpstr>
      <vt:lpstr>Cultivating Compassionate Care: The Heart of Nursing</vt:lpstr>
      <vt:lpstr>Promoting a Culture of Well-being </vt:lpstr>
      <vt:lpstr>CONCLUSION </vt:lpstr>
      <vt:lpstr>                             CONCLUSION 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Lanre Sowunmi</cp:lastModifiedBy>
  <cp:revision>42</cp:revision>
  <dcterms:created xsi:type="dcterms:W3CDTF">2024-05-15T13:31:00Z</dcterms:created>
  <dcterms:modified xsi:type="dcterms:W3CDTF">2024-06-15T21:50:02Z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4069750869E243A6B54016666529712C_13</vt:lpwstr>
  </property>
  <property fmtid="{D5CDD505-2E9C-101B-9397-08002B2CF9AE}" pid="3" name="KSOProductBuildVer">
    <vt:lpwstr>2057-12.2.0.16909</vt:lpwstr>
  </property>
</Properties>
</file>