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56" r:id="rId2"/>
    <p:sldId id="257" r:id="rId3"/>
    <p:sldId id="261" r:id="rId4"/>
    <p:sldId id="258" r:id="rId5"/>
    <p:sldId id="259" r:id="rId6"/>
    <p:sldId id="260" r:id="rId7"/>
    <p:sldId id="262" r:id="rId8"/>
    <p:sldId id="267" r:id="rId9"/>
    <p:sldId id="263" r:id="rId10"/>
    <p:sldId id="264" r:id="rId11"/>
    <p:sldId id="283" r:id="rId12"/>
    <p:sldId id="282" r:id="rId13"/>
    <p:sldId id="284" r:id="rId14"/>
    <p:sldId id="265" r:id="rId15"/>
    <p:sldId id="266" r:id="rId16"/>
    <p:sldId id="268" r:id="rId17"/>
    <p:sldId id="269" r:id="rId18"/>
    <p:sldId id="270" r:id="rId19"/>
    <p:sldId id="271" r:id="rId20"/>
    <p:sldId id="272" r:id="rId21"/>
    <p:sldId id="273" r:id="rId22"/>
    <p:sldId id="274" r:id="rId23"/>
    <p:sldId id="285" r:id="rId24"/>
    <p:sldId id="275" r:id="rId25"/>
    <p:sldId id="276" r:id="rId26"/>
    <p:sldId id="277" r:id="rId27"/>
    <p:sldId id="278" r:id="rId28"/>
    <p:sldId id="279" r:id="rId29"/>
    <p:sldId id="280" r:id="rId30"/>
    <p:sldId id="281"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p:cViewPr varScale="1">
        <p:scale>
          <a:sx n="93" d="100"/>
          <a:sy n="93" d="100"/>
        </p:scale>
        <p:origin x="94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BF9B20-D2AC-4482-8336-075FCAF6ECA5}" type="datetimeFigureOut">
              <a:rPr lang="en-US" smtClean="0"/>
              <a:t>6/18/2024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4131AD-9090-412B-8621-35A172E769F6}" type="slidenum">
              <a:rPr lang="en-US" smtClean="0"/>
              <a:t>‹#›</a:t>
            </a:fld>
            <a:endParaRPr lang="en-US" dirty="0"/>
          </a:p>
        </p:txBody>
      </p:sp>
    </p:spTree>
    <p:extLst>
      <p:ext uri="{BB962C8B-B14F-4D97-AF65-F5344CB8AC3E}">
        <p14:creationId xmlns:p14="http://schemas.microsoft.com/office/powerpoint/2010/main" val="22907146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24131AD-9090-412B-8621-35A172E769F6}" type="slidenum">
              <a:rPr lang="en-US" smtClean="0"/>
              <a:t>1</a:t>
            </a:fld>
            <a:endParaRPr lang="en-US" dirty="0"/>
          </a:p>
        </p:txBody>
      </p:sp>
    </p:spTree>
    <p:extLst>
      <p:ext uri="{BB962C8B-B14F-4D97-AF65-F5344CB8AC3E}">
        <p14:creationId xmlns:p14="http://schemas.microsoft.com/office/powerpoint/2010/main" val="36760394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24131AD-9090-412B-8621-35A172E769F6}" type="slidenum">
              <a:rPr lang="en-US" smtClean="0"/>
              <a:t>2</a:t>
            </a:fld>
            <a:endParaRPr lang="en-US" dirty="0"/>
          </a:p>
        </p:txBody>
      </p:sp>
    </p:spTree>
    <p:extLst>
      <p:ext uri="{BB962C8B-B14F-4D97-AF65-F5344CB8AC3E}">
        <p14:creationId xmlns:p14="http://schemas.microsoft.com/office/powerpoint/2010/main" val="40108156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VER </a:t>
            </a:r>
            <a:endParaRPr lang="en-US" dirty="0"/>
          </a:p>
        </p:txBody>
      </p:sp>
      <p:sp>
        <p:nvSpPr>
          <p:cNvPr id="4" name="Slide Number Placeholder 3"/>
          <p:cNvSpPr>
            <a:spLocks noGrp="1"/>
          </p:cNvSpPr>
          <p:nvPr>
            <p:ph type="sldNum" sz="quarter" idx="10"/>
          </p:nvPr>
        </p:nvSpPr>
        <p:spPr/>
        <p:txBody>
          <a:bodyPr/>
          <a:lstStyle/>
          <a:p>
            <a:fld id="{D24131AD-9090-412B-8621-35A172E769F6}" type="slidenum">
              <a:rPr lang="en-US" smtClean="0"/>
              <a:t>14</a:t>
            </a:fld>
            <a:endParaRPr lang="en-US" dirty="0"/>
          </a:p>
        </p:txBody>
      </p:sp>
    </p:spTree>
    <p:extLst>
      <p:ext uri="{BB962C8B-B14F-4D97-AF65-F5344CB8AC3E}">
        <p14:creationId xmlns:p14="http://schemas.microsoft.com/office/powerpoint/2010/main" val="18206946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24131AD-9090-412B-8621-35A172E769F6}" type="slidenum">
              <a:rPr lang="en-US" smtClean="0"/>
              <a:t>16</a:t>
            </a:fld>
            <a:endParaRPr lang="en-US" dirty="0"/>
          </a:p>
        </p:txBody>
      </p:sp>
    </p:spTree>
    <p:extLst>
      <p:ext uri="{BB962C8B-B14F-4D97-AF65-F5344CB8AC3E}">
        <p14:creationId xmlns:p14="http://schemas.microsoft.com/office/powerpoint/2010/main" val="30535602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2269D43-CF27-4971-A323-24A4FCAD859A}" type="datetimeFigureOut">
              <a:rPr lang="en-US" smtClean="0"/>
              <a:t>6/18/2024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6DCFA89-A3F2-47A1-8163-8464A3581F9D}" type="slidenum">
              <a:rPr lang="en-US" smtClean="0"/>
              <a:t>‹#›</a:t>
            </a:fld>
            <a:endParaRPr lang="en-US" dirty="0"/>
          </a:p>
        </p:txBody>
      </p:sp>
    </p:spTree>
    <p:extLst>
      <p:ext uri="{BB962C8B-B14F-4D97-AF65-F5344CB8AC3E}">
        <p14:creationId xmlns:p14="http://schemas.microsoft.com/office/powerpoint/2010/main" val="1862761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2269D43-CF27-4971-A323-24A4FCAD859A}" type="datetimeFigureOut">
              <a:rPr lang="en-US" smtClean="0"/>
              <a:t>6/18/2024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6DCFA89-A3F2-47A1-8163-8464A3581F9D}" type="slidenum">
              <a:rPr lang="en-US" smtClean="0"/>
              <a:t>‹#›</a:t>
            </a:fld>
            <a:endParaRPr lang="en-US" dirty="0"/>
          </a:p>
        </p:txBody>
      </p:sp>
    </p:spTree>
    <p:extLst>
      <p:ext uri="{BB962C8B-B14F-4D97-AF65-F5344CB8AC3E}">
        <p14:creationId xmlns:p14="http://schemas.microsoft.com/office/powerpoint/2010/main" val="3321338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2269D43-CF27-4971-A323-24A4FCAD859A}" type="datetimeFigureOut">
              <a:rPr lang="en-US" smtClean="0"/>
              <a:t>6/18/2024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6DCFA89-A3F2-47A1-8163-8464A3581F9D}" type="slidenum">
              <a:rPr lang="en-US" smtClean="0"/>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160240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2269D43-CF27-4971-A323-24A4FCAD859A}" type="datetimeFigureOut">
              <a:rPr lang="en-US" smtClean="0"/>
              <a:t>6/18/2024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6DCFA89-A3F2-47A1-8163-8464A3581F9D}" type="slidenum">
              <a:rPr lang="en-US" smtClean="0"/>
              <a:t>‹#›</a:t>
            </a:fld>
            <a:endParaRPr lang="en-US" dirty="0"/>
          </a:p>
        </p:txBody>
      </p:sp>
    </p:spTree>
    <p:extLst>
      <p:ext uri="{BB962C8B-B14F-4D97-AF65-F5344CB8AC3E}">
        <p14:creationId xmlns:p14="http://schemas.microsoft.com/office/powerpoint/2010/main" val="25925467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2269D43-CF27-4971-A323-24A4FCAD859A}" type="datetimeFigureOut">
              <a:rPr lang="en-US" smtClean="0"/>
              <a:t>6/18/2024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6DCFA89-A3F2-47A1-8163-8464A3581F9D}" type="slidenum">
              <a:rPr lang="en-US" smtClean="0"/>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749422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2269D43-CF27-4971-A323-24A4FCAD859A}" type="datetimeFigureOut">
              <a:rPr lang="en-US" smtClean="0"/>
              <a:t>6/18/2024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6DCFA89-A3F2-47A1-8163-8464A3581F9D}" type="slidenum">
              <a:rPr lang="en-US" smtClean="0"/>
              <a:t>‹#›</a:t>
            </a:fld>
            <a:endParaRPr lang="en-US" dirty="0"/>
          </a:p>
        </p:txBody>
      </p:sp>
    </p:spTree>
    <p:extLst>
      <p:ext uri="{BB962C8B-B14F-4D97-AF65-F5344CB8AC3E}">
        <p14:creationId xmlns:p14="http://schemas.microsoft.com/office/powerpoint/2010/main" val="28043801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2269D43-CF27-4971-A323-24A4FCAD859A}" type="datetimeFigureOut">
              <a:rPr lang="en-US" smtClean="0"/>
              <a:t>6/18/2024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6DCFA89-A3F2-47A1-8163-8464A3581F9D}" type="slidenum">
              <a:rPr lang="en-US" smtClean="0"/>
              <a:t>‹#›</a:t>
            </a:fld>
            <a:endParaRPr lang="en-US" dirty="0"/>
          </a:p>
        </p:txBody>
      </p:sp>
    </p:spTree>
    <p:extLst>
      <p:ext uri="{BB962C8B-B14F-4D97-AF65-F5344CB8AC3E}">
        <p14:creationId xmlns:p14="http://schemas.microsoft.com/office/powerpoint/2010/main" val="1677264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2269D43-CF27-4971-A323-24A4FCAD859A}" type="datetimeFigureOut">
              <a:rPr lang="en-US" smtClean="0"/>
              <a:t>6/18/2024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6DCFA89-A3F2-47A1-8163-8464A3581F9D}" type="slidenum">
              <a:rPr lang="en-US" smtClean="0"/>
              <a:t>‹#›</a:t>
            </a:fld>
            <a:endParaRPr lang="en-US" dirty="0"/>
          </a:p>
        </p:txBody>
      </p:sp>
    </p:spTree>
    <p:extLst>
      <p:ext uri="{BB962C8B-B14F-4D97-AF65-F5344CB8AC3E}">
        <p14:creationId xmlns:p14="http://schemas.microsoft.com/office/powerpoint/2010/main" val="1572675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2269D43-CF27-4971-A323-24A4FCAD859A}" type="datetimeFigureOut">
              <a:rPr lang="en-US" smtClean="0"/>
              <a:t>6/18/2024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6DCFA89-A3F2-47A1-8163-8464A3581F9D}" type="slidenum">
              <a:rPr lang="en-US" smtClean="0"/>
              <a:t>‹#›</a:t>
            </a:fld>
            <a:endParaRPr lang="en-US" dirty="0"/>
          </a:p>
        </p:txBody>
      </p:sp>
    </p:spTree>
    <p:extLst>
      <p:ext uri="{BB962C8B-B14F-4D97-AF65-F5344CB8AC3E}">
        <p14:creationId xmlns:p14="http://schemas.microsoft.com/office/powerpoint/2010/main" val="3956844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2269D43-CF27-4971-A323-24A4FCAD859A}" type="datetimeFigureOut">
              <a:rPr lang="en-US" smtClean="0"/>
              <a:t>6/18/2024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6DCFA89-A3F2-47A1-8163-8464A3581F9D}" type="slidenum">
              <a:rPr lang="en-US" smtClean="0"/>
              <a:t>‹#›</a:t>
            </a:fld>
            <a:endParaRPr lang="en-US" dirty="0"/>
          </a:p>
        </p:txBody>
      </p:sp>
    </p:spTree>
    <p:extLst>
      <p:ext uri="{BB962C8B-B14F-4D97-AF65-F5344CB8AC3E}">
        <p14:creationId xmlns:p14="http://schemas.microsoft.com/office/powerpoint/2010/main" val="480713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2269D43-CF27-4971-A323-24A4FCAD859A}" type="datetimeFigureOut">
              <a:rPr lang="en-US" smtClean="0"/>
              <a:t>6/18/2024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6DCFA89-A3F2-47A1-8163-8464A3581F9D}" type="slidenum">
              <a:rPr lang="en-US" smtClean="0"/>
              <a:t>‹#›</a:t>
            </a:fld>
            <a:endParaRPr lang="en-US" dirty="0"/>
          </a:p>
        </p:txBody>
      </p:sp>
    </p:spTree>
    <p:extLst>
      <p:ext uri="{BB962C8B-B14F-4D97-AF65-F5344CB8AC3E}">
        <p14:creationId xmlns:p14="http://schemas.microsoft.com/office/powerpoint/2010/main" val="275318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2269D43-CF27-4971-A323-24A4FCAD859A}" type="datetimeFigureOut">
              <a:rPr lang="en-US" smtClean="0"/>
              <a:t>6/18/2024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6DCFA89-A3F2-47A1-8163-8464A3581F9D}" type="slidenum">
              <a:rPr lang="en-US" smtClean="0"/>
              <a:t>‹#›</a:t>
            </a:fld>
            <a:endParaRPr lang="en-US" dirty="0"/>
          </a:p>
        </p:txBody>
      </p:sp>
    </p:spTree>
    <p:extLst>
      <p:ext uri="{BB962C8B-B14F-4D97-AF65-F5344CB8AC3E}">
        <p14:creationId xmlns:p14="http://schemas.microsoft.com/office/powerpoint/2010/main" val="2624837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2269D43-CF27-4971-A323-24A4FCAD859A}" type="datetimeFigureOut">
              <a:rPr lang="en-US" smtClean="0"/>
              <a:t>6/18/2024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6DCFA89-A3F2-47A1-8163-8464A3581F9D}" type="slidenum">
              <a:rPr lang="en-US" smtClean="0"/>
              <a:t>‹#›</a:t>
            </a:fld>
            <a:endParaRPr lang="en-US" dirty="0"/>
          </a:p>
        </p:txBody>
      </p:sp>
    </p:spTree>
    <p:extLst>
      <p:ext uri="{BB962C8B-B14F-4D97-AF65-F5344CB8AC3E}">
        <p14:creationId xmlns:p14="http://schemas.microsoft.com/office/powerpoint/2010/main" val="613816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269D43-CF27-4971-A323-24A4FCAD859A}" type="datetimeFigureOut">
              <a:rPr lang="en-US" smtClean="0"/>
              <a:t>6/18/2024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6DCFA89-A3F2-47A1-8163-8464A3581F9D}" type="slidenum">
              <a:rPr lang="en-US" smtClean="0"/>
              <a:t>‹#›</a:t>
            </a:fld>
            <a:endParaRPr lang="en-US" dirty="0"/>
          </a:p>
        </p:txBody>
      </p:sp>
    </p:spTree>
    <p:extLst>
      <p:ext uri="{BB962C8B-B14F-4D97-AF65-F5344CB8AC3E}">
        <p14:creationId xmlns:p14="http://schemas.microsoft.com/office/powerpoint/2010/main" val="1872507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22269D43-CF27-4971-A323-24A4FCAD859A}" type="datetimeFigureOut">
              <a:rPr lang="en-US" smtClean="0"/>
              <a:t>6/18/2024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6DCFA89-A3F2-47A1-8163-8464A3581F9D}" type="slidenum">
              <a:rPr lang="en-US" smtClean="0"/>
              <a:t>‹#›</a:t>
            </a:fld>
            <a:endParaRPr lang="en-US" dirty="0"/>
          </a:p>
        </p:txBody>
      </p:sp>
    </p:spTree>
    <p:extLst>
      <p:ext uri="{BB962C8B-B14F-4D97-AF65-F5344CB8AC3E}">
        <p14:creationId xmlns:p14="http://schemas.microsoft.com/office/powerpoint/2010/main" val="1336321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2269D43-CF27-4971-A323-24A4FCAD859A}" type="datetimeFigureOut">
              <a:rPr lang="en-US" smtClean="0"/>
              <a:t>6/18/2024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6DCFA89-A3F2-47A1-8163-8464A3581F9D}" type="slidenum">
              <a:rPr lang="en-US" smtClean="0"/>
              <a:t>‹#›</a:t>
            </a:fld>
            <a:endParaRPr lang="en-US" dirty="0"/>
          </a:p>
        </p:txBody>
      </p:sp>
    </p:spTree>
    <p:extLst>
      <p:ext uri="{BB962C8B-B14F-4D97-AF65-F5344CB8AC3E}">
        <p14:creationId xmlns:p14="http://schemas.microsoft.com/office/powerpoint/2010/main" val="1271474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2269D43-CF27-4971-A323-24A4FCAD859A}" type="datetimeFigureOut">
              <a:rPr lang="en-US" smtClean="0"/>
              <a:t>6/18/2024</a:t>
            </a:fld>
            <a:endParaRPr lang="en-US"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A6DCFA89-A3F2-47A1-8163-8464A3581F9D}" type="slidenum">
              <a:rPr lang="en-US" smtClean="0"/>
              <a:t>‹#›</a:t>
            </a:fld>
            <a:endParaRPr lang="en-US" dirty="0"/>
          </a:p>
        </p:txBody>
      </p:sp>
    </p:spTree>
    <p:extLst>
      <p:ext uri="{BB962C8B-B14F-4D97-AF65-F5344CB8AC3E}">
        <p14:creationId xmlns:p14="http://schemas.microsoft.com/office/powerpoint/2010/main" val="969890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who.int/publications-detail-redirect/9789240048737" TargetMode="External"/><Relationship Id="rId2" Type="http://schemas.openxmlformats.org/officeDocument/2006/relationships/hyperlink" Target="https://www.who.int/publications-detail-redirect/9789241565356"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 </a:t>
            </a:r>
            <a:endParaRPr lang="en-US" dirty="0"/>
          </a:p>
        </p:txBody>
      </p:sp>
      <p:sp>
        <p:nvSpPr>
          <p:cNvPr id="3" name="Subtitle 2"/>
          <p:cNvSpPr>
            <a:spLocks noGrp="1"/>
          </p:cNvSpPr>
          <p:nvPr>
            <p:ph type="subTitle" idx="1"/>
          </p:nvPr>
        </p:nvSpPr>
        <p:spPr>
          <a:xfrm>
            <a:off x="1524000" y="838200"/>
            <a:ext cx="6248400" cy="4800600"/>
          </a:xfrm>
        </p:spPr>
        <p:txBody>
          <a:bodyPr>
            <a:normAutofit/>
          </a:bodyPr>
          <a:lstStyle/>
          <a:p>
            <a:pPr algn="ctr"/>
            <a:r>
              <a:rPr lang="en-US" sz="3600" b="1" dirty="0" smtClean="0"/>
              <a:t>Child Abuse</a:t>
            </a:r>
          </a:p>
          <a:p>
            <a:pPr algn="ctr"/>
            <a:r>
              <a:rPr lang="en-US" sz="3600" b="1" dirty="0" smtClean="0"/>
              <a:t>Child Maltreatment</a:t>
            </a:r>
          </a:p>
          <a:p>
            <a:pPr algn="ctr"/>
            <a:r>
              <a:rPr lang="en-US" sz="3600" b="1" dirty="0" smtClean="0"/>
              <a:t>In the 21</a:t>
            </a:r>
            <a:r>
              <a:rPr lang="en-US" sz="3600" b="1" baseline="30000" dirty="0" smtClean="0"/>
              <a:t>st</a:t>
            </a:r>
            <a:r>
              <a:rPr lang="en-US" sz="3600" b="1" dirty="0" smtClean="0"/>
              <a:t> Century</a:t>
            </a:r>
          </a:p>
          <a:p>
            <a:pPr algn="ctr"/>
            <a:endParaRPr lang="en-US" sz="3600" b="1" dirty="0"/>
          </a:p>
          <a:p>
            <a:pPr algn="ctr"/>
            <a:r>
              <a:rPr lang="en-US" b="1" dirty="0" smtClean="0"/>
              <a:t>Presenter: Veronica Stanford CNM,RN</a:t>
            </a:r>
          </a:p>
        </p:txBody>
      </p:sp>
    </p:spTree>
    <p:extLst>
      <p:ext uri="{BB962C8B-B14F-4D97-AF65-F5344CB8AC3E}">
        <p14:creationId xmlns:p14="http://schemas.microsoft.com/office/powerpoint/2010/main" val="34373599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200" dirty="0" smtClean="0"/>
              <a:t>Scope of the Problem Cont’d</a:t>
            </a:r>
            <a:endParaRPr lang="en-US" sz="3200" dirty="0"/>
          </a:p>
        </p:txBody>
      </p:sp>
      <p:sp>
        <p:nvSpPr>
          <p:cNvPr id="3" name="Content Placeholder 2"/>
          <p:cNvSpPr>
            <a:spLocks noGrp="1"/>
          </p:cNvSpPr>
          <p:nvPr>
            <p:ph idx="1"/>
          </p:nvPr>
        </p:nvSpPr>
        <p:spPr>
          <a:xfrm>
            <a:off x="609600" y="1676400"/>
            <a:ext cx="6347714" cy="3880773"/>
          </a:xfrm>
        </p:spPr>
        <p:txBody>
          <a:bodyPr>
            <a:noAutofit/>
          </a:bodyPr>
          <a:lstStyle/>
          <a:p>
            <a:r>
              <a:rPr lang="en-US" sz="2400" dirty="0"/>
              <a:t>I</a:t>
            </a:r>
            <a:r>
              <a:rPr lang="en-US" sz="2400" dirty="0" smtClean="0"/>
              <a:t>nternational </a:t>
            </a:r>
            <a:r>
              <a:rPr lang="en-US" sz="2400" dirty="0"/>
              <a:t>studies reveal that nearly 3 in 4 children aged 2-4 years regularly suffer physical punishment and/or psychological violence at the hands of parents and caregivers, and 1 in 5 women and 1 in 13 men report having been sexually abused as a child</a:t>
            </a:r>
            <a:r>
              <a:rPr lang="en-US" sz="2400" dirty="0" smtClean="0"/>
              <a:t>.</a:t>
            </a:r>
            <a:endParaRPr lang="en-US" sz="2400" dirty="0"/>
          </a:p>
        </p:txBody>
      </p:sp>
    </p:spTree>
    <p:extLst>
      <p:ext uri="{BB962C8B-B14F-4D97-AF65-F5344CB8AC3E}">
        <p14:creationId xmlns:p14="http://schemas.microsoft.com/office/powerpoint/2010/main" val="34282394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200" dirty="0" smtClean="0"/>
              <a:t>Scope of the Problem Cont’d</a:t>
            </a:r>
            <a:endParaRPr lang="en-US" sz="3200" dirty="0"/>
          </a:p>
        </p:txBody>
      </p:sp>
      <p:sp>
        <p:nvSpPr>
          <p:cNvPr id="3" name="Content Placeholder 2"/>
          <p:cNvSpPr>
            <a:spLocks noGrp="1"/>
          </p:cNvSpPr>
          <p:nvPr>
            <p:ph idx="1"/>
          </p:nvPr>
        </p:nvSpPr>
        <p:spPr>
          <a:xfrm>
            <a:off x="609600" y="1752600"/>
            <a:ext cx="6347714" cy="3880773"/>
          </a:xfrm>
        </p:spPr>
        <p:txBody>
          <a:bodyPr>
            <a:noAutofit/>
          </a:bodyPr>
          <a:lstStyle/>
          <a:p>
            <a:r>
              <a:rPr lang="en-US" sz="2000" dirty="0" smtClean="0"/>
              <a:t>International studies reveal that nearly 3 in 4 children aged 2-4 years regularly suffer physical punishment and/or psychological violence at the hands of parents and caregivers, and 1 in 5 women and 1 in 13 men report having been sexually abused as a child.</a:t>
            </a:r>
          </a:p>
        </p:txBody>
      </p:sp>
    </p:spTree>
    <p:extLst>
      <p:ext uri="{BB962C8B-B14F-4D97-AF65-F5344CB8AC3E}">
        <p14:creationId xmlns:p14="http://schemas.microsoft.com/office/powerpoint/2010/main" val="625121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200" dirty="0" smtClean="0"/>
              <a:t>Scope of the Problem Cont’d</a:t>
            </a:r>
            <a:endParaRPr lang="en-US" sz="3200" dirty="0"/>
          </a:p>
        </p:txBody>
      </p:sp>
      <p:sp>
        <p:nvSpPr>
          <p:cNvPr id="3" name="Content Placeholder 2"/>
          <p:cNvSpPr>
            <a:spLocks noGrp="1"/>
          </p:cNvSpPr>
          <p:nvPr>
            <p:ph idx="1"/>
          </p:nvPr>
        </p:nvSpPr>
        <p:spPr>
          <a:xfrm>
            <a:off x="609600" y="1752600"/>
            <a:ext cx="6347714" cy="3880773"/>
          </a:xfrm>
        </p:spPr>
        <p:txBody>
          <a:bodyPr>
            <a:noAutofit/>
          </a:bodyPr>
          <a:lstStyle/>
          <a:p>
            <a:r>
              <a:rPr lang="en-US" sz="2000" dirty="0" smtClean="0"/>
              <a:t>Every </a:t>
            </a:r>
            <a:r>
              <a:rPr lang="en-US" sz="2000" dirty="0"/>
              <a:t>year, there are an estimated </a:t>
            </a:r>
            <a:r>
              <a:rPr lang="en-US" sz="2000" dirty="0" smtClean="0"/>
              <a:t>40150 </a:t>
            </a:r>
            <a:r>
              <a:rPr lang="en-US" sz="2000" dirty="0"/>
              <a:t>homicide deaths in children under 18 years of age, some of which are likely due to child maltreatment. This number almost certainly underestimates the true extent of the problem, since a significant proportion of deaths due to child maltreatment are incorrectly attributed to falls, burns, drowning and other causes</a:t>
            </a:r>
            <a:r>
              <a:rPr lang="en-US" sz="2000" dirty="0" smtClean="0"/>
              <a:t>.</a:t>
            </a:r>
            <a:endParaRPr lang="en-US" sz="2000" dirty="0"/>
          </a:p>
        </p:txBody>
      </p:sp>
    </p:spTree>
    <p:extLst>
      <p:ext uri="{BB962C8B-B14F-4D97-AF65-F5344CB8AC3E}">
        <p14:creationId xmlns:p14="http://schemas.microsoft.com/office/powerpoint/2010/main" val="3115706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200" dirty="0" smtClean="0"/>
              <a:t>Scope of the Problem Cont’d</a:t>
            </a:r>
            <a:endParaRPr lang="en-US" sz="3200" dirty="0"/>
          </a:p>
        </p:txBody>
      </p:sp>
      <p:sp>
        <p:nvSpPr>
          <p:cNvPr id="3" name="Content Placeholder 2"/>
          <p:cNvSpPr>
            <a:spLocks noGrp="1"/>
          </p:cNvSpPr>
          <p:nvPr>
            <p:ph idx="1"/>
          </p:nvPr>
        </p:nvSpPr>
        <p:spPr>
          <a:xfrm>
            <a:off x="457200" y="1752600"/>
            <a:ext cx="6347714" cy="3880773"/>
          </a:xfrm>
        </p:spPr>
        <p:txBody>
          <a:bodyPr>
            <a:noAutofit/>
          </a:bodyPr>
          <a:lstStyle/>
          <a:p>
            <a:r>
              <a:rPr lang="en-US" sz="2000" dirty="0" smtClean="0"/>
              <a:t>In armed conflict and refugee settings, girls are particularly vulnerable to sexual violence, exploitation and abuse by combatants, security forces, members of their communities, aid workers and others</a:t>
            </a:r>
            <a:endParaRPr lang="en-US" sz="2000" dirty="0" smtClean="0"/>
          </a:p>
        </p:txBody>
      </p:sp>
    </p:spTree>
    <p:extLst>
      <p:ext uri="{BB962C8B-B14F-4D97-AF65-F5344CB8AC3E}">
        <p14:creationId xmlns:p14="http://schemas.microsoft.com/office/powerpoint/2010/main" val="30056299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8229600" cy="1143000"/>
          </a:xfrm>
        </p:spPr>
        <p:txBody>
          <a:bodyPr>
            <a:normAutofit fontScale="90000"/>
          </a:bodyPr>
          <a:lstStyle/>
          <a:p>
            <a:r>
              <a:rPr lang="en-US" b="1" dirty="0"/>
              <a:t>Consequences of maltreatment</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pPr>
              <a:buFont typeface="Wingdings" panose="05000000000000000000" pitchFamily="2" charset="2"/>
              <a:buChar char="§"/>
            </a:pPr>
            <a:r>
              <a:rPr lang="en-US" sz="2400" dirty="0"/>
              <a:t> </a:t>
            </a:r>
            <a:r>
              <a:rPr lang="en-US" sz="2400" dirty="0" smtClean="0"/>
              <a:t>Severe </a:t>
            </a:r>
            <a:r>
              <a:rPr lang="en-US" sz="2400" dirty="0"/>
              <a:t>short- and long-term physical, sexual and mental health consequences. </a:t>
            </a:r>
            <a:endParaRPr lang="en-US" sz="2400" dirty="0" smtClean="0"/>
          </a:p>
          <a:p>
            <a:pPr>
              <a:buFont typeface="Wingdings" panose="05000000000000000000" pitchFamily="2" charset="2"/>
              <a:buChar char="§"/>
            </a:pPr>
            <a:r>
              <a:rPr lang="en-US" sz="2400" dirty="0"/>
              <a:t>I</a:t>
            </a:r>
            <a:r>
              <a:rPr lang="en-US" sz="2400" dirty="0" smtClean="0"/>
              <a:t>njuries</a:t>
            </a:r>
            <a:r>
              <a:rPr lang="en-US" sz="2400" dirty="0"/>
              <a:t>, including head injuries and severe disability, in particular in young children; post-traumatic stress, anxiety, depression, and sexually transmitted infections (STIs) including HIV</a:t>
            </a:r>
            <a:r>
              <a:rPr lang="en-US" sz="2400" dirty="0" smtClean="0"/>
              <a:t>.</a:t>
            </a:r>
          </a:p>
          <a:p>
            <a:pPr>
              <a:buFont typeface="Wingdings" panose="05000000000000000000" pitchFamily="2" charset="2"/>
              <a:buChar char="§"/>
            </a:pPr>
            <a:r>
              <a:rPr lang="en-US" sz="2400" dirty="0" smtClean="0"/>
              <a:t> </a:t>
            </a:r>
            <a:r>
              <a:rPr lang="en-US" sz="2400" dirty="0"/>
              <a:t>Adolescent girls may face additional health issues, including gynecological disorders and unwanted pregnancy. </a:t>
            </a:r>
            <a:endParaRPr lang="en-US" sz="2400" dirty="0" smtClean="0"/>
          </a:p>
          <a:p>
            <a:pPr>
              <a:buFont typeface="Wingdings" panose="05000000000000000000" pitchFamily="2" charset="2"/>
              <a:buChar char="§"/>
            </a:pPr>
            <a:r>
              <a:rPr lang="en-US" sz="2400" dirty="0"/>
              <a:t>C</a:t>
            </a:r>
            <a:r>
              <a:rPr lang="en-US" sz="2400" dirty="0" smtClean="0"/>
              <a:t>ognitive </a:t>
            </a:r>
            <a:r>
              <a:rPr lang="en-US" sz="2400" dirty="0"/>
              <a:t>and academic performance </a:t>
            </a:r>
            <a:r>
              <a:rPr lang="en-US" sz="2400" dirty="0" smtClean="0"/>
              <a:t>affected </a:t>
            </a:r>
            <a:r>
              <a:rPr lang="en-US" sz="2400" dirty="0"/>
              <a:t>strongly associated with alcohol and drug abuse and smoking </a:t>
            </a:r>
            <a:endParaRPr lang="en-US" sz="2400" dirty="0" smtClean="0"/>
          </a:p>
          <a:p>
            <a:pPr>
              <a:buFont typeface="Wingdings" panose="05000000000000000000" pitchFamily="2" charset="2"/>
              <a:buChar char="§"/>
            </a:pPr>
            <a:r>
              <a:rPr lang="en-US" sz="2400" dirty="0" smtClean="0"/>
              <a:t> </a:t>
            </a:r>
            <a:r>
              <a:rPr lang="en-US" sz="2400" dirty="0"/>
              <a:t>cardiovascular diseases and cancer.</a:t>
            </a:r>
          </a:p>
        </p:txBody>
      </p:sp>
    </p:spTree>
    <p:extLst>
      <p:ext uri="{BB962C8B-B14F-4D97-AF65-F5344CB8AC3E}">
        <p14:creationId xmlns:p14="http://schemas.microsoft.com/office/powerpoint/2010/main" val="11632444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Consequences Cont’d</a:t>
            </a:r>
            <a:endParaRPr lang="en-US" dirty="0"/>
          </a:p>
        </p:txBody>
      </p:sp>
      <p:sp>
        <p:nvSpPr>
          <p:cNvPr id="3" name="Content Placeholder 2"/>
          <p:cNvSpPr>
            <a:spLocks noGrp="1"/>
          </p:cNvSpPr>
          <p:nvPr>
            <p:ph idx="1"/>
          </p:nvPr>
        </p:nvSpPr>
        <p:spPr/>
        <p:txBody>
          <a:bodyPr/>
          <a:lstStyle/>
          <a:p>
            <a:pPr lvl="0"/>
            <a:r>
              <a:rPr lang="en-US" dirty="0"/>
              <a:t>perpetrating or being a victim of violence</a:t>
            </a:r>
          </a:p>
          <a:p>
            <a:pPr lvl="0"/>
            <a:r>
              <a:rPr lang="en-US" dirty="0"/>
              <a:t>depression</a:t>
            </a:r>
          </a:p>
          <a:p>
            <a:pPr lvl="0"/>
            <a:r>
              <a:rPr lang="en-US" dirty="0"/>
              <a:t>smoking</a:t>
            </a:r>
          </a:p>
          <a:p>
            <a:pPr lvl="0"/>
            <a:r>
              <a:rPr lang="en-US" dirty="0"/>
              <a:t>obesity</a:t>
            </a:r>
          </a:p>
          <a:p>
            <a:pPr lvl="0"/>
            <a:r>
              <a:rPr lang="en-US" dirty="0"/>
              <a:t>high-risk sexual behaviors</a:t>
            </a:r>
          </a:p>
          <a:p>
            <a:pPr lvl="0"/>
            <a:r>
              <a:rPr lang="en-US" dirty="0"/>
              <a:t>unintended </a:t>
            </a:r>
            <a:r>
              <a:rPr lang="en-US" dirty="0" smtClean="0"/>
              <a:t>pregnancy</a:t>
            </a:r>
          </a:p>
          <a:p>
            <a:pPr lvl="0"/>
            <a:r>
              <a:rPr lang="en-US" dirty="0" smtClean="0"/>
              <a:t>Alcohol and </a:t>
            </a:r>
            <a:r>
              <a:rPr lang="en-US" dirty="0"/>
              <a:t>d</a:t>
            </a:r>
            <a:r>
              <a:rPr lang="en-US" dirty="0" smtClean="0"/>
              <a:t>rug misuse</a:t>
            </a:r>
            <a:endParaRPr lang="en-US" dirty="0"/>
          </a:p>
          <a:p>
            <a:endParaRPr lang="en-US" dirty="0"/>
          </a:p>
        </p:txBody>
      </p:sp>
    </p:spTree>
    <p:extLst>
      <p:ext uri="{BB962C8B-B14F-4D97-AF65-F5344CB8AC3E}">
        <p14:creationId xmlns:p14="http://schemas.microsoft.com/office/powerpoint/2010/main" val="13676476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Negative effects of Child Abuse</a:t>
            </a:r>
            <a:endParaRPr lang="en-US" sz="4000"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a:t>Violence against children is also a contributor to inequalities in education. </a:t>
            </a:r>
            <a:endParaRPr lang="en-US" dirty="0" smtClean="0"/>
          </a:p>
          <a:p>
            <a:pPr>
              <a:buFont typeface="Wingdings" panose="05000000000000000000" pitchFamily="2" charset="2"/>
              <a:buChar char="§"/>
            </a:pPr>
            <a:r>
              <a:rPr lang="en-US" dirty="0" smtClean="0"/>
              <a:t>Children </a:t>
            </a:r>
            <a:r>
              <a:rPr lang="en-US" dirty="0"/>
              <a:t>who experienced any form of violence in childhood have a 13% greater likelihood of not graduating from </a:t>
            </a:r>
            <a:r>
              <a:rPr lang="en-US" dirty="0" smtClean="0"/>
              <a:t>school</a:t>
            </a:r>
          </a:p>
          <a:p>
            <a:pPr>
              <a:buFont typeface="Wingdings" panose="05000000000000000000" pitchFamily="2" charset="2"/>
              <a:buChar char="§"/>
            </a:pPr>
            <a:r>
              <a:rPr lang="en-US" dirty="0" smtClean="0"/>
              <a:t>Statistic of High School Drop-out</a:t>
            </a:r>
            <a:endParaRPr lang="en-US" dirty="0"/>
          </a:p>
        </p:txBody>
      </p:sp>
    </p:spTree>
    <p:extLst>
      <p:ext uri="{BB962C8B-B14F-4D97-AF65-F5344CB8AC3E}">
        <p14:creationId xmlns:p14="http://schemas.microsoft.com/office/powerpoint/2010/main" val="31408054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Factors</a:t>
            </a:r>
            <a:endParaRPr lang="en-US" dirty="0"/>
          </a:p>
        </p:txBody>
      </p:sp>
      <p:sp>
        <p:nvSpPr>
          <p:cNvPr id="3" name="Content Placeholder 2"/>
          <p:cNvSpPr>
            <a:spLocks noGrp="1"/>
          </p:cNvSpPr>
          <p:nvPr>
            <p:ph idx="1"/>
          </p:nvPr>
        </p:nvSpPr>
        <p:spPr>
          <a:xfrm>
            <a:off x="381000" y="1447800"/>
            <a:ext cx="8229600" cy="4525963"/>
          </a:xfrm>
        </p:spPr>
        <p:txBody>
          <a:bodyPr>
            <a:normAutofit/>
          </a:bodyPr>
          <a:lstStyle/>
          <a:p>
            <a:pPr>
              <a:buFont typeface="Wingdings" panose="05000000000000000000" pitchFamily="2" charset="2"/>
              <a:buChar char="q"/>
            </a:pPr>
            <a:r>
              <a:rPr lang="en-US" dirty="0"/>
              <a:t>Children are the victims and are never to blame for maltreatment.</a:t>
            </a:r>
          </a:p>
          <a:p>
            <a:pPr marL="0" indent="0">
              <a:buNone/>
            </a:pPr>
            <a:r>
              <a:rPr lang="en-US" b="1" dirty="0"/>
              <a:t>Child Characteristics:</a:t>
            </a:r>
          </a:p>
          <a:p>
            <a:pPr lvl="0"/>
            <a:r>
              <a:rPr lang="en-US" dirty="0"/>
              <a:t>being either under four years old or an adolescent</a:t>
            </a:r>
          </a:p>
          <a:p>
            <a:pPr lvl="0"/>
            <a:r>
              <a:rPr lang="en-US" dirty="0"/>
              <a:t>being unwanted, or failing to fulfil the expectations of parents</a:t>
            </a:r>
          </a:p>
          <a:p>
            <a:pPr lvl="0"/>
            <a:r>
              <a:rPr lang="en-US" dirty="0"/>
              <a:t>having special needs, crying persistently or having abnormal physical features</a:t>
            </a:r>
          </a:p>
          <a:p>
            <a:pPr lvl="0"/>
            <a:r>
              <a:rPr lang="en-US" dirty="0"/>
              <a:t>having an intellectual disability or neurological disorder</a:t>
            </a:r>
          </a:p>
          <a:p>
            <a:r>
              <a:rPr lang="en-US" dirty="0"/>
              <a:t>identifying as or being identified as lesbian, gay, bisexual or transgender</a:t>
            </a:r>
          </a:p>
          <a:p>
            <a:pPr marL="0" indent="0">
              <a:buNone/>
            </a:pPr>
            <a:endParaRPr lang="en-US" dirty="0"/>
          </a:p>
          <a:p>
            <a:pPr>
              <a:buFont typeface="Wingdings" panose="05000000000000000000" pitchFamily="2" charset="2"/>
              <a:buChar char="§"/>
            </a:pPr>
            <a:endParaRPr lang="en-US" dirty="0" smtClean="0"/>
          </a:p>
          <a:p>
            <a:pPr>
              <a:buFont typeface="Wingdings" panose="05000000000000000000" pitchFamily="2" charset="2"/>
              <a:buChar char="§"/>
            </a:pPr>
            <a:endParaRPr lang="en-US" dirty="0"/>
          </a:p>
        </p:txBody>
      </p:sp>
    </p:spTree>
    <p:extLst>
      <p:ext uri="{BB962C8B-B14F-4D97-AF65-F5344CB8AC3E}">
        <p14:creationId xmlns:p14="http://schemas.microsoft.com/office/powerpoint/2010/main" val="12741666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and Proactive Approach</a:t>
            </a:r>
            <a:endParaRPr lang="en-US" dirty="0"/>
          </a:p>
        </p:txBody>
      </p:sp>
      <p:sp>
        <p:nvSpPr>
          <p:cNvPr id="3" name="Content Placeholder 2"/>
          <p:cNvSpPr>
            <a:spLocks noGrp="1"/>
          </p:cNvSpPr>
          <p:nvPr>
            <p:ph idx="1"/>
          </p:nvPr>
        </p:nvSpPr>
        <p:spPr>
          <a:xfrm>
            <a:off x="876300" y="1600200"/>
            <a:ext cx="8229600" cy="4525963"/>
          </a:xfrm>
        </p:spPr>
        <p:txBody>
          <a:bodyPr>
            <a:normAutofit fontScale="92500" lnSpcReduction="10000"/>
          </a:bodyPr>
          <a:lstStyle/>
          <a:p>
            <a:r>
              <a:rPr lang="en-US" dirty="0"/>
              <a:t>Health Care professionals </a:t>
            </a:r>
            <a:r>
              <a:rPr lang="en-US" dirty="0" smtClean="0"/>
              <a:t>Responsibilities </a:t>
            </a:r>
            <a:endParaRPr lang="en-US" dirty="0"/>
          </a:p>
          <a:p>
            <a:r>
              <a:rPr lang="en-US" dirty="0"/>
              <a:t>Child and Adolescent sexual abuse (CSA) are a 21</a:t>
            </a:r>
            <a:r>
              <a:rPr lang="en-US" baseline="30000" dirty="0"/>
              <a:t>st</a:t>
            </a:r>
            <a:r>
              <a:rPr lang="en-US" dirty="0"/>
              <a:t> century reality and it remains a cause of concern to parents, teachers, Government of nations as well as researchers all over the world.</a:t>
            </a:r>
          </a:p>
          <a:p>
            <a:r>
              <a:rPr lang="en-US" dirty="0"/>
              <a:t>An annual estimation of 73 Million boys and 150 Million girls are involved in one form of sexual abuse or the other before their 18</a:t>
            </a:r>
            <a:r>
              <a:rPr lang="en-US" baseline="30000" dirty="0"/>
              <a:t>th</a:t>
            </a:r>
            <a:r>
              <a:rPr lang="en-US" dirty="0"/>
              <a:t> birthday.  (Information from East, Central and Southern African Health Community (ECSA_HC) 2011: bringing global prevalence rates between 3-17% in boys 8-31% in girls.  This study adopts the definition of the United Nations Convention for the rights </a:t>
            </a:r>
          </a:p>
          <a:p>
            <a:r>
              <a:rPr lang="en-US" dirty="0"/>
              <a:t>Removing Barriers to Learning</a:t>
            </a:r>
          </a:p>
          <a:p>
            <a:r>
              <a:rPr lang="en-US" dirty="0" smtClean="0"/>
              <a:t>Recognize </a:t>
            </a:r>
            <a:r>
              <a:rPr lang="en-US" dirty="0"/>
              <a:t>when child is </a:t>
            </a:r>
            <a:r>
              <a:rPr lang="en-US" dirty="0" smtClean="0"/>
              <a:t>Bruised or injured</a:t>
            </a:r>
            <a:endParaRPr lang="en-US" dirty="0"/>
          </a:p>
          <a:p>
            <a:r>
              <a:rPr lang="en-US" dirty="0"/>
              <a:t>Intervene on their behalf</a:t>
            </a:r>
          </a:p>
          <a:p>
            <a:r>
              <a:rPr lang="en-US" dirty="0"/>
              <a:t>Responsibilities of School Staff</a:t>
            </a:r>
          </a:p>
          <a:p>
            <a:r>
              <a:rPr lang="en-US" dirty="0"/>
              <a:t>First to come in contact</a:t>
            </a:r>
          </a:p>
          <a:p>
            <a:pPr marL="0" indent="0">
              <a:buNone/>
            </a:pPr>
            <a:endParaRPr lang="en-US" dirty="0" smtClean="0"/>
          </a:p>
        </p:txBody>
      </p:sp>
    </p:spTree>
    <p:extLst>
      <p:ext uri="{BB962C8B-B14F-4D97-AF65-F5344CB8AC3E}">
        <p14:creationId xmlns:p14="http://schemas.microsoft.com/office/powerpoint/2010/main" val="42726019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Factor</a:t>
            </a:r>
            <a:endParaRPr lang="en-US" dirty="0"/>
          </a:p>
        </p:txBody>
      </p:sp>
      <p:sp>
        <p:nvSpPr>
          <p:cNvPr id="3" name="Content Placeholder 2"/>
          <p:cNvSpPr>
            <a:spLocks noGrp="1"/>
          </p:cNvSpPr>
          <p:nvPr>
            <p:ph idx="1"/>
          </p:nvPr>
        </p:nvSpPr>
        <p:spPr>
          <a:xfrm>
            <a:off x="609599" y="1600200"/>
            <a:ext cx="6347714" cy="4441163"/>
          </a:xfrm>
        </p:spPr>
        <p:txBody>
          <a:bodyPr>
            <a:normAutofit fontScale="92500" lnSpcReduction="10000"/>
          </a:bodyPr>
          <a:lstStyle/>
          <a:p>
            <a:r>
              <a:rPr lang="en-US" b="1" dirty="0"/>
              <a:t>Parent or caregiver</a:t>
            </a:r>
            <a:endParaRPr lang="en-US" dirty="0"/>
          </a:p>
          <a:p>
            <a:pPr lvl="0"/>
            <a:r>
              <a:rPr lang="en-US" dirty="0"/>
              <a:t>difficulty bonding with a newborn</a:t>
            </a:r>
          </a:p>
          <a:p>
            <a:pPr lvl="0"/>
            <a:r>
              <a:rPr lang="en-US" dirty="0"/>
              <a:t>not nurturing the child</a:t>
            </a:r>
          </a:p>
          <a:p>
            <a:pPr lvl="0"/>
            <a:r>
              <a:rPr lang="en-US" dirty="0"/>
              <a:t>having been maltreated themselves as a child</a:t>
            </a:r>
          </a:p>
          <a:p>
            <a:pPr lvl="0"/>
            <a:r>
              <a:rPr lang="en-US" dirty="0"/>
              <a:t>lacking awareness of child development or having unrealistic expectations</a:t>
            </a:r>
          </a:p>
          <a:p>
            <a:pPr lvl="0"/>
            <a:r>
              <a:rPr lang="en-US" dirty="0"/>
              <a:t>misusing alcohol or drugs</a:t>
            </a:r>
            <a:r>
              <a:rPr lang="en-US" dirty="0" smtClean="0"/>
              <a:t>, </a:t>
            </a:r>
            <a:r>
              <a:rPr lang="en-US" dirty="0"/>
              <a:t>during pregnancy</a:t>
            </a:r>
          </a:p>
          <a:p>
            <a:pPr lvl="0"/>
            <a:r>
              <a:rPr lang="en-US" dirty="0"/>
              <a:t>having low </a:t>
            </a:r>
            <a:r>
              <a:rPr lang="en-US" dirty="0" smtClean="0"/>
              <a:t>self-esteem </a:t>
            </a:r>
            <a:endParaRPr lang="en-US" dirty="0"/>
          </a:p>
          <a:p>
            <a:pPr lvl="0"/>
            <a:r>
              <a:rPr lang="en-US" dirty="0"/>
              <a:t>suffering from poor impulse control</a:t>
            </a:r>
          </a:p>
          <a:p>
            <a:pPr lvl="0"/>
            <a:r>
              <a:rPr lang="en-US" dirty="0"/>
              <a:t>having a mental or neurological disorder</a:t>
            </a:r>
          </a:p>
          <a:p>
            <a:pPr lvl="0"/>
            <a:r>
              <a:rPr lang="en-US" dirty="0"/>
              <a:t>being involved in criminal activity</a:t>
            </a:r>
          </a:p>
          <a:p>
            <a:pPr lvl="0"/>
            <a:r>
              <a:rPr lang="en-US" dirty="0"/>
              <a:t>experiencing financial difficulties.</a:t>
            </a:r>
          </a:p>
          <a:p>
            <a:endParaRPr lang="en-US" dirty="0"/>
          </a:p>
        </p:txBody>
      </p:sp>
    </p:spTree>
    <p:extLst>
      <p:ext uri="{BB962C8B-B14F-4D97-AF65-F5344CB8AC3E}">
        <p14:creationId xmlns:p14="http://schemas.microsoft.com/office/powerpoint/2010/main" val="2058894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endParaRPr lang="en-US" dirty="0"/>
          </a:p>
        </p:txBody>
      </p:sp>
      <p:sp>
        <p:nvSpPr>
          <p:cNvPr id="3" name="Content Placeholder 2"/>
          <p:cNvSpPr>
            <a:spLocks noGrp="1"/>
          </p:cNvSpPr>
          <p:nvPr>
            <p:ph idx="1"/>
          </p:nvPr>
        </p:nvSpPr>
        <p:spPr>
          <a:xfrm>
            <a:off x="533400" y="914400"/>
            <a:ext cx="8229600" cy="4800600"/>
          </a:xfrm>
        </p:spPr>
        <p:txBody>
          <a:bodyPr>
            <a:normAutofit fontScale="40000" lnSpcReduction="20000"/>
          </a:bodyPr>
          <a:lstStyle/>
          <a:p>
            <a:pPr marL="0" indent="0">
              <a:buNone/>
            </a:pPr>
            <a:r>
              <a:rPr lang="en-US" dirty="0" smtClean="0"/>
              <a:t>                                                                                              </a:t>
            </a:r>
            <a:r>
              <a:rPr lang="en-US" sz="6700" dirty="0" smtClean="0"/>
              <a:t>Goal</a:t>
            </a:r>
          </a:p>
          <a:p>
            <a:pPr marL="0" indent="0">
              <a:buNone/>
            </a:pPr>
            <a:endParaRPr lang="en-US" sz="2800" dirty="0" smtClean="0"/>
          </a:p>
          <a:p>
            <a:pPr marL="0" indent="0">
              <a:buNone/>
            </a:pPr>
            <a:r>
              <a:rPr lang="en-US" sz="5800" dirty="0" smtClean="0"/>
              <a:t>After completing this course, you should be able to:</a:t>
            </a:r>
          </a:p>
          <a:p>
            <a:pPr>
              <a:buFont typeface="Wingdings" panose="05000000000000000000" pitchFamily="2" charset="2"/>
              <a:buChar char="§"/>
            </a:pPr>
            <a:r>
              <a:rPr lang="en-US" sz="5900" dirty="0" smtClean="0"/>
              <a:t>Know how and when to report suspected incidents of child abuse.</a:t>
            </a:r>
          </a:p>
          <a:p>
            <a:pPr>
              <a:buFont typeface="Wingdings" panose="05000000000000000000" pitchFamily="2" charset="2"/>
              <a:buChar char="§"/>
            </a:pPr>
            <a:r>
              <a:rPr lang="en-US" sz="5900" dirty="0" smtClean="0"/>
              <a:t>State examples of indicators of neglect, physical and sexual abuse</a:t>
            </a:r>
          </a:p>
          <a:p>
            <a:pPr>
              <a:buFont typeface="Wingdings" panose="05000000000000000000" pitchFamily="2" charset="2"/>
              <a:buChar char="§"/>
            </a:pPr>
            <a:r>
              <a:rPr lang="en-US" sz="5900" dirty="0" smtClean="0"/>
              <a:t>Explain how to acknowledge students concerns about others</a:t>
            </a:r>
          </a:p>
          <a:p>
            <a:pPr>
              <a:buFont typeface="Wingdings" panose="05000000000000000000" pitchFamily="2" charset="2"/>
              <a:buChar char="§"/>
            </a:pPr>
            <a:r>
              <a:rPr lang="en-US" sz="5900" dirty="0" smtClean="0"/>
              <a:t>Identify your role as a mandatory reporter and describe the reporting process</a:t>
            </a:r>
          </a:p>
          <a:p>
            <a:pPr marL="0" indent="0">
              <a:buNone/>
            </a:pPr>
            <a:r>
              <a:rPr lang="en-US" dirty="0"/>
              <a:t> </a:t>
            </a:r>
            <a:r>
              <a:rPr lang="en-US" dirty="0" smtClean="0"/>
              <a:t>                                     </a:t>
            </a:r>
          </a:p>
          <a:p>
            <a:pPr marL="0" indent="0">
              <a:buNone/>
            </a:pPr>
            <a:r>
              <a:rPr lang="en-US" dirty="0"/>
              <a:t> </a:t>
            </a:r>
            <a:r>
              <a:rPr lang="en-US" dirty="0" smtClean="0"/>
              <a:t>                      </a:t>
            </a:r>
          </a:p>
          <a:p>
            <a:pPr marL="0" indent="0">
              <a:buNone/>
            </a:pPr>
            <a:r>
              <a:rPr lang="en-US" dirty="0"/>
              <a:t> </a:t>
            </a:r>
            <a:r>
              <a:rPr lang="en-US" dirty="0" smtClean="0"/>
              <a:t>  </a:t>
            </a:r>
          </a:p>
        </p:txBody>
      </p:sp>
    </p:spTree>
    <p:extLst>
      <p:ext uri="{BB962C8B-B14F-4D97-AF65-F5344CB8AC3E}">
        <p14:creationId xmlns:p14="http://schemas.microsoft.com/office/powerpoint/2010/main" val="6258527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Factor</a:t>
            </a:r>
            <a:endParaRPr lang="en-US" dirty="0"/>
          </a:p>
        </p:txBody>
      </p:sp>
      <p:sp>
        <p:nvSpPr>
          <p:cNvPr id="3" name="Content Placeholder 2"/>
          <p:cNvSpPr>
            <a:spLocks noGrp="1"/>
          </p:cNvSpPr>
          <p:nvPr>
            <p:ph idx="1"/>
          </p:nvPr>
        </p:nvSpPr>
        <p:spPr/>
        <p:txBody>
          <a:bodyPr>
            <a:normAutofit fontScale="70000" lnSpcReduction="20000"/>
          </a:bodyPr>
          <a:lstStyle/>
          <a:p>
            <a:r>
              <a:rPr lang="en-US" sz="2800" b="1" dirty="0" smtClean="0"/>
              <a:t>Relationship</a:t>
            </a:r>
            <a:endParaRPr lang="en-US" sz="2800" dirty="0"/>
          </a:p>
          <a:p>
            <a:r>
              <a:rPr lang="en-US" sz="2800" dirty="0" smtClean="0"/>
              <a:t>Characteristics </a:t>
            </a:r>
            <a:r>
              <a:rPr lang="en-US" sz="2800" dirty="0"/>
              <a:t>of the relationships within </a:t>
            </a:r>
            <a:r>
              <a:rPr lang="en-US" sz="2800" dirty="0" smtClean="0"/>
              <a:t>families</a:t>
            </a:r>
          </a:p>
          <a:p>
            <a:pPr marL="0" indent="0">
              <a:buNone/>
            </a:pPr>
            <a:endParaRPr lang="en-US" sz="2800" dirty="0" smtClean="0"/>
          </a:p>
          <a:p>
            <a:pPr lvl="0"/>
            <a:r>
              <a:rPr lang="en-US" sz="2800" dirty="0" smtClean="0"/>
              <a:t> </a:t>
            </a:r>
            <a:r>
              <a:rPr lang="en-US" sz="2800" dirty="0"/>
              <a:t>family breakdown or violence between other family </a:t>
            </a:r>
            <a:r>
              <a:rPr lang="en-US" sz="2800" dirty="0" smtClean="0"/>
              <a:t>members</a:t>
            </a:r>
          </a:p>
          <a:p>
            <a:pPr marL="0" lvl="0" indent="0">
              <a:buNone/>
            </a:pPr>
            <a:endParaRPr lang="en-US" sz="2800" dirty="0"/>
          </a:p>
          <a:p>
            <a:pPr lvl="0"/>
            <a:r>
              <a:rPr lang="en-US" sz="2800" dirty="0"/>
              <a:t>being isolated in the community or lacking a support </a:t>
            </a:r>
            <a:r>
              <a:rPr lang="en-US" sz="2800" dirty="0" smtClean="0"/>
              <a:t>network</a:t>
            </a:r>
          </a:p>
          <a:p>
            <a:pPr marL="0" lvl="0" indent="0">
              <a:buNone/>
            </a:pPr>
            <a:endParaRPr lang="en-US" sz="2800" dirty="0"/>
          </a:p>
          <a:p>
            <a:pPr lvl="0"/>
            <a:r>
              <a:rPr lang="en-US" sz="2800" dirty="0"/>
              <a:t>A breakdown of support in child rearing from the extended family.</a:t>
            </a:r>
          </a:p>
          <a:p>
            <a:endParaRPr lang="en-US" sz="2400" dirty="0"/>
          </a:p>
        </p:txBody>
      </p:sp>
    </p:spTree>
    <p:extLst>
      <p:ext uri="{BB962C8B-B14F-4D97-AF65-F5344CB8AC3E}">
        <p14:creationId xmlns:p14="http://schemas.microsoft.com/office/powerpoint/2010/main" val="26682592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Factors</a:t>
            </a:r>
            <a:endParaRPr lang="en-US" dirty="0"/>
          </a:p>
        </p:txBody>
      </p:sp>
      <p:sp>
        <p:nvSpPr>
          <p:cNvPr id="3" name="Content Placeholder 2"/>
          <p:cNvSpPr>
            <a:spLocks noGrp="1"/>
          </p:cNvSpPr>
          <p:nvPr>
            <p:ph idx="1"/>
          </p:nvPr>
        </p:nvSpPr>
        <p:spPr>
          <a:xfrm>
            <a:off x="605317" y="1676400"/>
            <a:ext cx="6347714" cy="4267200"/>
          </a:xfrm>
        </p:spPr>
        <p:txBody>
          <a:bodyPr>
            <a:normAutofit fontScale="85000" lnSpcReduction="10000"/>
          </a:bodyPr>
          <a:lstStyle/>
          <a:p>
            <a:r>
              <a:rPr lang="en-US" b="1" dirty="0"/>
              <a:t>Community and societal </a:t>
            </a:r>
            <a:r>
              <a:rPr lang="en-US" b="1" dirty="0" smtClean="0"/>
              <a:t>factors</a:t>
            </a:r>
          </a:p>
          <a:p>
            <a:pPr lvl="0"/>
            <a:r>
              <a:rPr lang="en-US" dirty="0"/>
              <a:t>gender and social inequality;</a:t>
            </a:r>
          </a:p>
          <a:p>
            <a:pPr lvl="0"/>
            <a:r>
              <a:rPr lang="en-US" dirty="0"/>
              <a:t>lack of adequate housing or services to support families and </a:t>
            </a:r>
            <a:r>
              <a:rPr lang="en-US" dirty="0" smtClean="0"/>
              <a:t>institutions</a:t>
            </a:r>
            <a:endParaRPr lang="en-US" dirty="0"/>
          </a:p>
          <a:p>
            <a:pPr lvl="0"/>
            <a:r>
              <a:rPr lang="en-US" dirty="0"/>
              <a:t>high levels of unemployment or </a:t>
            </a:r>
            <a:r>
              <a:rPr lang="en-US" dirty="0" smtClean="0"/>
              <a:t>poverty</a:t>
            </a:r>
            <a:endParaRPr lang="en-US" dirty="0"/>
          </a:p>
          <a:p>
            <a:pPr lvl="0"/>
            <a:r>
              <a:rPr lang="en-US" dirty="0"/>
              <a:t>the easy availability of alcohol and </a:t>
            </a:r>
            <a:r>
              <a:rPr lang="en-US" dirty="0" smtClean="0"/>
              <a:t>drugs</a:t>
            </a:r>
            <a:endParaRPr lang="en-US" dirty="0"/>
          </a:p>
          <a:p>
            <a:pPr lvl="0"/>
            <a:r>
              <a:rPr lang="en-US" dirty="0"/>
              <a:t>inadequate policies and programs to prevent child maltreatment, child pornography, child prostitution and child </a:t>
            </a:r>
            <a:r>
              <a:rPr lang="en-US" dirty="0" smtClean="0"/>
              <a:t>labor</a:t>
            </a:r>
            <a:endParaRPr lang="en-US" dirty="0"/>
          </a:p>
          <a:p>
            <a:pPr lvl="0"/>
            <a:r>
              <a:rPr lang="en-US" dirty="0"/>
              <a:t>social and cultural norms that promote or glorify violence towards others, support the use of corporal punishment, demand rigid gender roles, or diminish the status of the child in parent–child </a:t>
            </a:r>
            <a:r>
              <a:rPr lang="en-US" dirty="0" smtClean="0"/>
              <a:t>relationships</a:t>
            </a:r>
            <a:endParaRPr lang="en-US" dirty="0"/>
          </a:p>
          <a:p>
            <a:pPr lvl="0"/>
            <a:r>
              <a:rPr lang="en-US" dirty="0"/>
              <a:t>Social, economic, health and education policies that lead to poor living standards, or to socioeconomic inequality or instability.</a:t>
            </a:r>
          </a:p>
          <a:p>
            <a:endParaRPr lang="en-US" dirty="0"/>
          </a:p>
        </p:txBody>
      </p:sp>
    </p:spTree>
    <p:extLst>
      <p:ext uri="{BB962C8B-B14F-4D97-AF65-F5344CB8AC3E}">
        <p14:creationId xmlns:p14="http://schemas.microsoft.com/office/powerpoint/2010/main" val="10065848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a:t>
            </a:r>
            <a:endParaRPr lang="en-US" dirty="0"/>
          </a:p>
        </p:txBody>
      </p:sp>
      <p:sp>
        <p:nvSpPr>
          <p:cNvPr id="3" name="Content Placeholder 2"/>
          <p:cNvSpPr>
            <a:spLocks noGrp="1"/>
          </p:cNvSpPr>
          <p:nvPr>
            <p:ph idx="1"/>
          </p:nvPr>
        </p:nvSpPr>
        <p:spPr>
          <a:xfrm>
            <a:off x="609598" y="1600200"/>
            <a:ext cx="6347714" cy="3880773"/>
          </a:xfrm>
        </p:spPr>
        <p:txBody>
          <a:bodyPr>
            <a:normAutofit fontScale="25000" lnSpcReduction="20000"/>
          </a:bodyPr>
          <a:lstStyle/>
          <a:p>
            <a:pPr>
              <a:buFont typeface="Wingdings" panose="05000000000000000000" pitchFamily="2" charset="2"/>
              <a:buChar char="q"/>
            </a:pPr>
            <a:r>
              <a:rPr lang="en-US" sz="9600" dirty="0"/>
              <a:t>E</a:t>
            </a:r>
            <a:r>
              <a:rPr lang="en-US" sz="9600" dirty="0" smtClean="0"/>
              <a:t>arlier </a:t>
            </a:r>
            <a:r>
              <a:rPr lang="en-US" sz="9600" dirty="0"/>
              <a:t>such interventions </a:t>
            </a:r>
            <a:r>
              <a:rPr lang="en-US" sz="9600" dirty="0" smtClean="0"/>
              <a:t>occur the </a:t>
            </a:r>
            <a:r>
              <a:rPr lang="en-US" sz="9600" dirty="0"/>
              <a:t>greater the benefits </a:t>
            </a:r>
            <a:endParaRPr lang="en-US" sz="9600" dirty="0" smtClean="0"/>
          </a:p>
          <a:p>
            <a:pPr marL="0" indent="0">
              <a:buNone/>
            </a:pPr>
            <a:r>
              <a:rPr lang="en-US" sz="8000" b="1" dirty="0" smtClean="0"/>
              <a:t>     Effective </a:t>
            </a:r>
            <a:r>
              <a:rPr lang="en-US" sz="8000" b="1" dirty="0"/>
              <a:t>and promising interventions include</a:t>
            </a:r>
            <a:r>
              <a:rPr lang="en-US" sz="8000" dirty="0"/>
              <a:t>:</a:t>
            </a:r>
          </a:p>
          <a:p>
            <a:pPr lvl="0"/>
            <a:r>
              <a:rPr lang="en-US" sz="8000" dirty="0"/>
              <a:t>Parent and caregiver support</a:t>
            </a:r>
            <a:r>
              <a:rPr lang="en-US" sz="8000" dirty="0" smtClean="0"/>
              <a:t>:</a:t>
            </a:r>
          </a:p>
          <a:p>
            <a:pPr lvl="0"/>
            <a:r>
              <a:rPr lang="en-US" sz="8000" dirty="0" smtClean="0"/>
              <a:t> </a:t>
            </a:r>
            <a:r>
              <a:rPr lang="en-US" sz="8000" dirty="0"/>
              <a:t>Information and skill-building sessions to support the </a:t>
            </a:r>
            <a:r>
              <a:rPr lang="en-US" sz="8000" dirty="0" smtClean="0"/>
              <a:t> </a:t>
            </a:r>
            <a:r>
              <a:rPr lang="en-US" sz="8000" dirty="0"/>
              <a:t>nurturing, non-violent </a:t>
            </a:r>
            <a:r>
              <a:rPr lang="en-US" sz="8000" dirty="0" smtClean="0"/>
              <a:t>parenting, by </a:t>
            </a:r>
            <a:r>
              <a:rPr lang="en-US" sz="8000" dirty="0"/>
              <a:t>nurses, social workers, or trained lay workers through a series of home visits or in a community setting.</a:t>
            </a:r>
          </a:p>
          <a:p>
            <a:pPr lvl="0"/>
            <a:endParaRPr lang="en-US" sz="2800" dirty="0"/>
          </a:p>
          <a:p>
            <a:pPr>
              <a:buFont typeface="Wingdings" panose="05000000000000000000" pitchFamily="2" charset="2"/>
              <a:buChar char="q"/>
            </a:pPr>
            <a:endParaRPr lang="en-US" dirty="0"/>
          </a:p>
        </p:txBody>
      </p:sp>
    </p:spTree>
    <p:extLst>
      <p:ext uri="{BB962C8B-B14F-4D97-AF65-F5344CB8AC3E}">
        <p14:creationId xmlns:p14="http://schemas.microsoft.com/office/powerpoint/2010/main" val="29173100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a:t>
            </a:r>
            <a:endParaRPr lang="en-US" dirty="0"/>
          </a:p>
        </p:txBody>
      </p:sp>
      <p:sp>
        <p:nvSpPr>
          <p:cNvPr id="3" name="Content Placeholder 2"/>
          <p:cNvSpPr>
            <a:spLocks noGrp="1"/>
          </p:cNvSpPr>
          <p:nvPr>
            <p:ph idx="1"/>
          </p:nvPr>
        </p:nvSpPr>
        <p:spPr>
          <a:xfrm>
            <a:off x="609598" y="1600200"/>
            <a:ext cx="6347714" cy="3880773"/>
          </a:xfrm>
        </p:spPr>
        <p:txBody>
          <a:bodyPr>
            <a:normAutofit fontScale="25000" lnSpcReduction="20000"/>
          </a:bodyPr>
          <a:lstStyle/>
          <a:p>
            <a:pPr lvl="0"/>
            <a:r>
              <a:rPr lang="en-US" sz="8000" dirty="0" smtClean="0"/>
              <a:t>Education </a:t>
            </a:r>
            <a:r>
              <a:rPr lang="en-US" sz="8000" dirty="0"/>
              <a:t>and life skills approaches:</a:t>
            </a:r>
          </a:p>
          <a:p>
            <a:pPr lvl="1"/>
            <a:r>
              <a:rPr lang="en-US" sz="8000" dirty="0"/>
              <a:t>Increasing enrolment in quality education to allow </a:t>
            </a:r>
            <a:r>
              <a:rPr lang="en-US" sz="8000" dirty="0" smtClean="0"/>
              <a:t>children to </a:t>
            </a:r>
            <a:r>
              <a:rPr lang="en-US" sz="8000" dirty="0"/>
              <a:t>acquire knowledge, skills and experiences </a:t>
            </a:r>
          </a:p>
          <a:p>
            <a:pPr lvl="1"/>
            <a:r>
              <a:rPr lang="en-US" sz="8000" dirty="0"/>
              <a:t>Programs to prevent sexual </a:t>
            </a:r>
            <a:r>
              <a:rPr lang="en-US" sz="8000" dirty="0" smtClean="0"/>
              <a:t>abuse, </a:t>
            </a:r>
            <a:r>
              <a:rPr lang="en-US" sz="8000" dirty="0"/>
              <a:t>that build awareness and teach skills to help children and adolescents </a:t>
            </a:r>
            <a:r>
              <a:rPr lang="en-US" sz="8000" dirty="0" smtClean="0"/>
              <a:t>avoid </a:t>
            </a:r>
            <a:r>
              <a:rPr lang="en-US" sz="8000" dirty="0"/>
              <a:t>and prevent sexual abuse and exploitation, and to seek help and support</a:t>
            </a:r>
          </a:p>
          <a:p>
            <a:pPr lvl="1"/>
            <a:r>
              <a:rPr lang="en-US" sz="8000" dirty="0"/>
              <a:t>Interventions to build a positive school climate and violence-free environment, and strengthening relationships between students, teachers, and administrators</a:t>
            </a:r>
          </a:p>
          <a:p>
            <a:pPr lvl="0"/>
            <a:r>
              <a:rPr lang="en-US" dirty="0" smtClean="0"/>
              <a:t>.</a:t>
            </a:r>
            <a:endParaRPr lang="en-US" sz="2800" dirty="0"/>
          </a:p>
          <a:p>
            <a:pPr>
              <a:buFont typeface="Wingdings" panose="05000000000000000000" pitchFamily="2" charset="2"/>
              <a:buChar char="q"/>
            </a:pPr>
            <a:endParaRPr lang="en-US" dirty="0"/>
          </a:p>
        </p:txBody>
      </p:sp>
    </p:spTree>
    <p:extLst>
      <p:ext uri="{BB962C8B-B14F-4D97-AF65-F5344CB8AC3E}">
        <p14:creationId xmlns:p14="http://schemas.microsoft.com/office/powerpoint/2010/main" val="7436564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 Cont’d</a:t>
            </a:r>
            <a:endParaRPr lang="en-US" dirty="0"/>
          </a:p>
        </p:txBody>
      </p:sp>
      <p:sp>
        <p:nvSpPr>
          <p:cNvPr id="3" name="Content Placeholder 2"/>
          <p:cNvSpPr>
            <a:spLocks noGrp="1"/>
          </p:cNvSpPr>
          <p:nvPr>
            <p:ph idx="1"/>
          </p:nvPr>
        </p:nvSpPr>
        <p:spPr/>
        <p:txBody>
          <a:bodyPr>
            <a:normAutofit fontScale="85000" lnSpcReduction="10000"/>
          </a:bodyPr>
          <a:lstStyle/>
          <a:p>
            <a:pPr marL="0" lvl="0" indent="0">
              <a:buNone/>
            </a:pPr>
            <a:r>
              <a:rPr lang="en-US" sz="2400" dirty="0" smtClean="0"/>
              <a:t>     Norms </a:t>
            </a:r>
            <a:r>
              <a:rPr lang="en-US" sz="2400" dirty="0"/>
              <a:t>and values approaches: </a:t>
            </a:r>
            <a:endParaRPr lang="en-US" sz="2400" dirty="0" smtClean="0"/>
          </a:p>
          <a:p>
            <a:pPr lvl="0"/>
            <a:r>
              <a:rPr lang="en-US" sz="2400" dirty="0" smtClean="0"/>
              <a:t>Programs </a:t>
            </a:r>
            <a:r>
              <a:rPr lang="en-US" sz="2400" dirty="0"/>
              <a:t>to transform restrictive and harmful gender and social norms around child-rearing, child discipline and gender equality and promote the nurturing role of fathers</a:t>
            </a:r>
          </a:p>
          <a:p>
            <a:pPr lvl="0"/>
            <a:r>
              <a:rPr lang="en-US" sz="2400" dirty="0"/>
              <a:t>Implementation and enforcement </a:t>
            </a:r>
            <a:r>
              <a:rPr lang="en-US" sz="2400" dirty="0" smtClean="0"/>
              <a:t>of </a:t>
            </a:r>
            <a:r>
              <a:rPr lang="en-US" sz="2400" dirty="0"/>
              <a:t>laws to prohibit violent punishment and to protect children from sexual abuse and exploitation.</a:t>
            </a:r>
          </a:p>
          <a:p>
            <a:pPr lvl="0"/>
            <a:r>
              <a:rPr lang="en-US" sz="2400" dirty="0"/>
              <a:t>Response and support services: Early case recognition </a:t>
            </a:r>
            <a:r>
              <a:rPr lang="en-US" sz="2400" dirty="0" smtClean="0"/>
              <a:t>combined </a:t>
            </a:r>
            <a:r>
              <a:rPr lang="en-US" sz="2400" dirty="0"/>
              <a:t>with ongoing care of child victims and </a:t>
            </a:r>
            <a:r>
              <a:rPr lang="en-US" sz="2400" dirty="0" smtClean="0"/>
              <a:t>families, </a:t>
            </a:r>
            <a:r>
              <a:rPr lang="en-US" sz="2400" dirty="0"/>
              <a:t>to help reduce reoccurrence of maltreatment and lessen its consequences</a:t>
            </a:r>
          </a:p>
        </p:txBody>
      </p:sp>
    </p:spTree>
    <p:extLst>
      <p:ext uri="{BB962C8B-B14F-4D97-AF65-F5344CB8AC3E}">
        <p14:creationId xmlns:p14="http://schemas.microsoft.com/office/powerpoint/2010/main" val="6737449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 Cont’d</a:t>
            </a:r>
            <a:endParaRPr lang="en-US" dirty="0"/>
          </a:p>
        </p:txBody>
      </p:sp>
      <p:sp>
        <p:nvSpPr>
          <p:cNvPr id="3" name="Content Placeholder 2"/>
          <p:cNvSpPr>
            <a:spLocks noGrp="1"/>
          </p:cNvSpPr>
          <p:nvPr>
            <p:ph idx="1"/>
          </p:nvPr>
        </p:nvSpPr>
        <p:spPr/>
        <p:txBody>
          <a:bodyPr>
            <a:normAutofit/>
          </a:bodyPr>
          <a:lstStyle/>
          <a:p>
            <a:r>
              <a:rPr lang="en-US" dirty="0"/>
              <a:t>To maximize the effects of prevention and care, WHO recommends that interventions are delivered as part of a four-step public health approach:</a:t>
            </a:r>
          </a:p>
          <a:p>
            <a:pPr lvl="0"/>
            <a:r>
              <a:rPr lang="en-US" dirty="0"/>
              <a:t>defining the problem;</a:t>
            </a:r>
          </a:p>
          <a:p>
            <a:pPr lvl="0"/>
            <a:r>
              <a:rPr lang="en-US" dirty="0"/>
              <a:t>identifying causes and risk factors;</a:t>
            </a:r>
          </a:p>
          <a:p>
            <a:pPr lvl="0"/>
            <a:r>
              <a:rPr lang="en-US" dirty="0"/>
              <a:t>designing and testing interventions aimed at minimizing the risk factors;</a:t>
            </a:r>
          </a:p>
          <a:p>
            <a:r>
              <a:rPr lang="en-US" dirty="0" smtClean="0"/>
              <a:t>distributing </a:t>
            </a:r>
            <a:r>
              <a:rPr lang="en-US" dirty="0"/>
              <a:t>information about the effectiveness of interventions and increasing the scale of proven effective interventions</a:t>
            </a:r>
            <a:r>
              <a:rPr lang="en-US" dirty="0" smtClean="0"/>
              <a:t>.</a:t>
            </a:r>
          </a:p>
          <a:p>
            <a:endParaRPr lang="en-US" dirty="0"/>
          </a:p>
          <a:p>
            <a:endParaRPr lang="en-US" dirty="0" smtClean="0"/>
          </a:p>
          <a:p>
            <a:endParaRPr lang="en-US" dirty="0"/>
          </a:p>
        </p:txBody>
      </p:sp>
    </p:spTree>
    <p:extLst>
      <p:ext uri="{BB962C8B-B14F-4D97-AF65-F5344CB8AC3E}">
        <p14:creationId xmlns:p14="http://schemas.microsoft.com/office/powerpoint/2010/main" val="2697610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World Health Organization response</a:t>
            </a:r>
            <a:endParaRPr lang="en-US" dirty="0"/>
          </a:p>
        </p:txBody>
      </p:sp>
      <p:sp>
        <p:nvSpPr>
          <p:cNvPr id="3" name="Content Placeholder 2"/>
          <p:cNvSpPr>
            <a:spLocks noGrp="1"/>
          </p:cNvSpPr>
          <p:nvPr>
            <p:ph idx="1"/>
          </p:nvPr>
        </p:nvSpPr>
        <p:spPr/>
        <p:txBody>
          <a:bodyPr>
            <a:normAutofit fontScale="62500" lnSpcReduction="20000"/>
          </a:bodyPr>
          <a:lstStyle/>
          <a:p>
            <a:r>
              <a:rPr lang="en-US" b="1" dirty="0"/>
              <a:t>W</a:t>
            </a:r>
            <a:r>
              <a:rPr lang="en-US" dirty="0"/>
              <a:t>HO, in collaboration with partners:</a:t>
            </a:r>
          </a:p>
          <a:p>
            <a:pPr lvl="0"/>
            <a:r>
              <a:rPr lang="en-US" dirty="0"/>
              <a:t>provides guidance for evidence-based child maltreatment prevention; see </a:t>
            </a:r>
            <a:r>
              <a:rPr lang="en-US" dirty="0">
                <a:hlinkClick r:id="rId2"/>
              </a:rPr>
              <a:t>INSPIRE Seven strategies to end violence against children</a:t>
            </a:r>
            <a:endParaRPr lang="en-US" dirty="0"/>
          </a:p>
          <a:p>
            <a:pPr lvl="0"/>
            <a:r>
              <a:rPr lang="en-US" dirty="0"/>
              <a:t>provides evidence-based guidance to help frontline healthcare providers recognize children who have suffered from violence and neglect and provide evidence-based first line support; see </a:t>
            </a:r>
            <a:r>
              <a:rPr lang="en-US" dirty="0">
                <a:hlinkClick r:id="rId3"/>
              </a:rPr>
              <a:t>Responding to child maltreatment: a clinical handbook for health professionals</a:t>
            </a:r>
            <a:r>
              <a:rPr lang="en-US" dirty="0"/>
              <a:t>.</a:t>
            </a:r>
          </a:p>
          <a:p>
            <a:pPr lvl="0"/>
            <a:r>
              <a:rPr lang="en-US" dirty="0"/>
              <a:t>advocates for increased international support for and investment in evidence-based child maltreatment prevention;</a:t>
            </a:r>
          </a:p>
          <a:p>
            <a:r>
              <a:rPr lang="en-US" dirty="0"/>
              <a:t>provides technical support for evidence-based child maltreatment prevention programs in several low- and middle-income </a:t>
            </a:r>
            <a:r>
              <a:rPr lang="en-US" dirty="0" smtClean="0"/>
              <a:t>countries</a:t>
            </a:r>
            <a:r>
              <a:rPr lang="en-US" b="1" dirty="0"/>
              <a:t> W</a:t>
            </a:r>
            <a:r>
              <a:rPr lang="en-US" dirty="0"/>
              <a:t>HO, in collaboration with partners:</a:t>
            </a:r>
          </a:p>
          <a:p>
            <a:pPr lvl="0"/>
            <a:r>
              <a:rPr lang="en-US" dirty="0"/>
              <a:t>provides guidance for evidence-based child maltreatment prevention; see </a:t>
            </a:r>
            <a:r>
              <a:rPr lang="en-US" dirty="0">
                <a:hlinkClick r:id="rId2"/>
              </a:rPr>
              <a:t>INSPIRE Seven strategies to end violence against children</a:t>
            </a:r>
            <a:endParaRPr lang="en-US" dirty="0"/>
          </a:p>
          <a:p>
            <a:pPr lvl="0"/>
            <a:r>
              <a:rPr lang="en-US" dirty="0"/>
              <a:t>provides evidence-based guidance to help frontline healthcare providers recognize children who have suffered from violence and neglect and provide evidence-based first line support; see </a:t>
            </a:r>
            <a:r>
              <a:rPr lang="en-US" dirty="0">
                <a:hlinkClick r:id="rId3"/>
              </a:rPr>
              <a:t>Responding to child maltreatment: a clinical handbook for health professionals</a:t>
            </a:r>
            <a:r>
              <a:rPr lang="en-US" dirty="0"/>
              <a:t>.</a:t>
            </a:r>
          </a:p>
          <a:p>
            <a:pPr lvl="0"/>
            <a:r>
              <a:rPr lang="en-US" dirty="0"/>
              <a:t>advocates for increased international support for and investment in evidence-based child maltreatment prevention;</a:t>
            </a:r>
          </a:p>
          <a:p>
            <a:r>
              <a:rPr lang="en-US" dirty="0"/>
              <a:t>provides technical support for evidence-based child maltreatment prevention programs in several low- and middle-income countries</a:t>
            </a:r>
          </a:p>
        </p:txBody>
      </p:sp>
    </p:spTree>
    <p:extLst>
      <p:ext uri="{BB962C8B-B14F-4D97-AF65-F5344CB8AC3E}">
        <p14:creationId xmlns:p14="http://schemas.microsoft.com/office/powerpoint/2010/main" val="16869285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dirty="0" smtClean="0"/>
              <a:t>Recognizing and Reporting  </a:t>
            </a:r>
            <a:endParaRPr lang="en-US" dirty="0"/>
          </a:p>
        </p:txBody>
      </p:sp>
      <p:sp>
        <p:nvSpPr>
          <p:cNvPr id="3" name="Content Placeholder 2"/>
          <p:cNvSpPr>
            <a:spLocks noGrp="1"/>
          </p:cNvSpPr>
          <p:nvPr>
            <p:ph idx="1"/>
          </p:nvPr>
        </p:nvSpPr>
        <p:spPr/>
        <p:txBody>
          <a:bodyPr>
            <a:normAutofit lnSpcReduction="10000"/>
          </a:bodyPr>
          <a:lstStyle/>
          <a:p>
            <a:r>
              <a:rPr lang="en-US" dirty="0"/>
              <a:t>Removing Barriers to Learning</a:t>
            </a:r>
          </a:p>
          <a:p>
            <a:r>
              <a:rPr lang="en-US" dirty="0"/>
              <a:t>Recognize when child is abused</a:t>
            </a:r>
          </a:p>
          <a:p>
            <a:r>
              <a:rPr lang="en-US" dirty="0"/>
              <a:t>Intervene on their behalf</a:t>
            </a:r>
          </a:p>
          <a:p>
            <a:r>
              <a:rPr lang="en-US" dirty="0"/>
              <a:t>Anyone who suspects child abuse</a:t>
            </a:r>
          </a:p>
          <a:p>
            <a:r>
              <a:rPr lang="en-US" dirty="0"/>
              <a:t>Responsibilities of Health care-providers, Social  Workers</a:t>
            </a:r>
          </a:p>
          <a:p>
            <a:r>
              <a:rPr lang="en-US" b="1" dirty="0"/>
              <a:t>Responsibilities of all School Staff</a:t>
            </a:r>
            <a:endParaRPr lang="en-US" dirty="0"/>
          </a:p>
          <a:p>
            <a:r>
              <a:rPr lang="en-US" dirty="0"/>
              <a:t>First to come in contact</a:t>
            </a:r>
          </a:p>
          <a:p>
            <a:r>
              <a:rPr lang="en-US" dirty="0"/>
              <a:t>Be aware of your legal responsibilities</a:t>
            </a:r>
          </a:p>
          <a:p>
            <a:r>
              <a:rPr lang="en-US" dirty="0"/>
              <a:t>Identification, intervention, and prevention of child abuse</a:t>
            </a:r>
          </a:p>
          <a:p>
            <a:pPr marL="0" indent="0">
              <a:buNone/>
            </a:pPr>
            <a:endParaRPr lang="en-US" dirty="0"/>
          </a:p>
        </p:txBody>
      </p:sp>
    </p:spTree>
    <p:extLst>
      <p:ext uri="{BB962C8B-B14F-4D97-AF65-F5344CB8AC3E}">
        <p14:creationId xmlns:p14="http://schemas.microsoft.com/office/powerpoint/2010/main" val="13816554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lnSpcReduction="10000"/>
          </a:bodyPr>
          <a:lstStyle/>
          <a:p>
            <a:pPr marL="0" indent="0">
              <a:buNone/>
            </a:pPr>
            <a:endParaRPr lang="en-US" sz="2800" dirty="0"/>
          </a:p>
          <a:p>
            <a:r>
              <a:rPr lang="en-US" dirty="0"/>
              <a:t>Child and Adolescent sexual abuse (CSA) are a 21</a:t>
            </a:r>
            <a:r>
              <a:rPr lang="en-US" baseline="30000" dirty="0"/>
              <a:t>st</a:t>
            </a:r>
            <a:r>
              <a:rPr lang="en-US" dirty="0"/>
              <a:t> century reality and it remains a cause of concern to parents, teachers, Government of nations as well as researchers all over the world.</a:t>
            </a:r>
          </a:p>
          <a:p>
            <a:r>
              <a:rPr lang="en-US" dirty="0"/>
              <a:t>An annual estimation of 73 Million boys and 150 Million girls are involved in one form of sexual abuse or the other before their 18</a:t>
            </a:r>
            <a:r>
              <a:rPr lang="en-US" baseline="30000" dirty="0"/>
              <a:t>th</a:t>
            </a:r>
            <a:r>
              <a:rPr lang="en-US" dirty="0"/>
              <a:t> birthday.  (Information from East, Central and Southern African Health Community (ECSA_HC) 2011: bringing global prevalence rates between 3-17% in boys 8-31% in girls.  This study adopts the definition of the United Nations Convention for the rights </a:t>
            </a:r>
          </a:p>
          <a:p>
            <a:pPr marL="0" indent="0">
              <a:buNone/>
            </a:pPr>
            <a:endParaRPr lang="en-US" dirty="0"/>
          </a:p>
        </p:txBody>
      </p:sp>
    </p:spTree>
    <p:extLst>
      <p:ext uri="{BB962C8B-B14F-4D97-AF65-F5344CB8AC3E}">
        <p14:creationId xmlns:p14="http://schemas.microsoft.com/office/powerpoint/2010/main" val="34675148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Reporting Child Abuse in Nigeria</a:t>
            </a:r>
            <a:endParaRPr lang="en-US" dirty="0"/>
          </a:p>
        </p:txBody>
      </p:sp>
      <p:sp>
        <p:nvSpPr>
          <p:cNvPr id="3" name="Content Placeholder 2"/>
          <p:cNvSpPr>
            <a:spLocks noGrp="1"/>
          </p:cNvSpPr>
          <p:nvPr>
            <p:ph idx="1"/>
          </p:nvPr>
        </p:nvSpPr>
        <p:spPr>
          <a:xfrm>
            <a:off x="762000" y="1930400"/>
            <a:ext cx="6629400" cy="2514600"/>
          </a:xfrm>
        </p:spPr>
        <p:txBody>
          <a:bodyPr>
            <a:normAutofit/>
          </a:bodyPr>
          <a:lstStyle/>
          <a:p>
            <a:endParaRPr lang="en-US" dirty="0" smtClean="0"/>
          </a:p>
          <a:p>
            <a:pPr>
              <a:buFont typeface="Wingdings" panose="05000000000000000000" pitchFamily="2" charset="2"/>
              <a:buChar char="§"/>
            </a:pPr>
            <a:r>
              <a:rPr lang="en-US" dirty="0"/>
              <a:t> 24-Hour Helpline Helps </a:t>
            </a:r>
            <a:r>
              <a:rPr lang="en-US" dirty="0" smtClean="0"/>
              <a:t>You </a:t>
            </a:r>
            <a:r>
              <a:rPr lang="en-US" dirty="0"/>
              <a:t>Able to arrange for emergency intervention within Lagos State &amp; Abuja, and currently provides referral services elsewhere in Nigeria. Calls to 0800 800 8001 are free. This line is specifically for children</a:t>
            </a:r>
          </a:p>
          <a:p>
            <a:pPr marL="0" indent="0">
              <a:buNone/>
            </a:pPr>
            <a:endParaRPr lang="en-US" dirty="0"/>
          </a:p>
        </p:txBody>
      </p:sp>
    </p:spTree>
    <p:extLst>
      <p:ext uri="{BB962C8B-B14F-4D97-AF65-F5344CB8AC3E}">
        <p14:creationId xmlns:p14="http://schemas.microsoft.com/office/powerpoint/2010/main" val="1117183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Child Abuse and Neglect</a:t>
            </a:r>
            <a:endParaRPr lang="en-US" dirty="0"/>
          </a:p>
        </p:txBody>
      </p:sp>
      <p:sp>
        <p:nvSpPr>
          <p:cNvPr id="3" name="Content Placeholder 2"/>
          <p:cNvSpPr>
            <a:spLocks noGrp="1"/>
          </p:cNvSpPr>
          <p:nvPr>
            <p:ph idx="1"/>
          </p:nvPr>
        </p:nvSpPr>
        <p:spPr>
          <a:xfrm>
            <a:off x="304800" y="1676400"/>
            <a:ext cx="8153400" cy="4221163"/>
          </a:xfrm>
        </p:spPr>
        <p:txBody>
          <a:bodyPr>
            <a:normAutofit/>
          </a:bodyPr>
          <a:lstStyle/>
          <a:p>
            <a:pPr marL="0" indent="0">
              <a:buNone/>
            </a:pPr>
            <a:endParaRPr lang="en-US" dirty="0"/>
          </a:p>
          <a:p>
            <a:pPr marL="0" indent="0">
              <a:buNone/>
            </a:pPr>
            <a:endParaRPr lang="en-US" dirty="0"/>
          </a:p>
        </p:txBody>
      </p:sp>
      <p:sp>
        <p:nvSpPr>
          <p:cNvPr id="4" name="Rectangle 3"/>
          <p:cNvSpPr/>
          <p:nvPr/>
        </p:nvSpPr>
        <p:spPr>
          <a:xfrm>
            <a:off x="1066800" y="1600200"/>
            <a:ext cx="5791200" cy="3970318"/>
          </a:xfrm>
          <a:prstGeom prst="rect">
            <a:avLst/>
          </a:prstGeom>
        </p:spPr>
        <p:txBody>
          <a:bodyPr wrap="square">
            <a:spAutoFit/>
          </a:bodyPr>
          <a:lstStyle/>
          <a:p>
            <a:r>
              <a:rPr lang="en-US" sz="2800" dirty="0" smtClean="0"/>
              <a:t>Definition:</a:t>
            </a:r>
          </a:p>
          <a:p>
            <a:r>
              <a:rPr lang="en-US" sz="2800" dirty="0" smtClean="0"/>
              <a:t>Maltreatment </a:t>
            </a:r>
            <a:r>
              <a:rPr lang="en-US" sz="2800" dirty="0"/>
              <a:t>is the abuse and neglect that occurs to children under 18 years of </a:t>
            </a:r>
            <a:r>
              <a:rPr lang="en-US" sz="2800" dirty="0" smtClean="0"/>
              <a:t>age, </a:t>
            </a:r>
            <a:r>
              <a:rPr lang="en-US" sz="2800" dirty="0"/>
              <a:t>includes all types of physical and/or emotional ill-treatment, sexual abuse, neglect, negligence and commercial or other exploitation, which results in actual or potential harm to the child’s </a:t>
            </a:r>
            <a:r>
              <a:rPr lang="en-US" sz="2800" dirty="0" smtClean="0"/>
              <a:t>health and survival.</a:t>
            </a:r>
            <a:endParaRPr lang="en-US" sz="2800" dirty="0"/>
          </a:p>
        </p:txBody>
      </p:sp>
    </p:spTree>
    <p:extLst>
      <p:ext uri="{BB962C8B-B14F-4D97-AF65-F5344CB8AC3E}">
        <p14:creationId xmlns:p14="http://schemas.microsoft.com/office/powerpoint/2010/main" val="264178928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Child Abuse in the 21</a:t>
            </a:r>
            <a:r>
              <a:rPr lang="en-US" baseline="30000" dirty="0" smtClean="0"/>
              <a:t>st</a:t>
            </a:r>
            <a:r>
              <a:rPr lang="en-US" dirty="0" smtClean="0"/>
              <a:t> Century</a:t>
            </a:r>
            <a:endParaRPr lang="en-US" dirty="0"/>
          </a:p>
        </p:txBody>
      </p:sp>
      <p:sp>
        <p:nvSpPr>
          <p:cNvPr id="3" name="Content Placeholder 2"/>
          <p:cNvSpPr>
            <a:spLocks noGrp="1"/>
          </p:cNvSpPr>
          <p:nvPr>
            <p:ph idx="1"/>
          </p:nvPr>
        </p:nvSpPr>
        <p:spPr/>
        <p:txBody>
          <a:bodyPr>
            <a:noAutofit/>
          </a:bodyPr>
          <a:lstStyle/>
          <a:p>
            <a:pPr marL="0" indent="0" algn="ctr">
              <a:buNone/>
            </a:pPr>
            <a:r>
              <a:rPr lang="en-US" sz="6000" dirty="0" smtClean="0"/>
              <a:t>Questions              Comments                      &amp;                Concerns</a:t>
            </a:r>
            <a:endParaRPr lang="en-US" sz="6000" dirty="0"/>
          </a:p>
        </p:txBody>
      </p:sp>
    </p:spTree>
    <p:extLst>
      <p:ext uri="{BB962C8B-B14F-4D97-AF65-F5344CB8AC3E}">
        <p14:creationId xmlns:p14="http://schemas.microsoft.com/office/powerpoint/2010/main" val="2323098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4875" y="381000"/>
            <a:ext cx="8153400" cy="1066800"/>
          </a:xfrm>
        </p:spPr>
        <p:txBody>
          <a:bodyPr>
            <a:normAutofit/>
          </a:bodyPr>
          <a:lstStyle/>
          <a:p>
            <a:r>
              <a:rPr lang="en-US" dirty="0" smtClean="0"/>
              <a:t>Forms of Maltreatment</a:t>
            </a:r>
            <a:endParaRPr lang="en-US" dirty="0"/>
          </a:p>
        </p:txBody>
      </p:sp>
      <p:sp>
        <p:nvSpPr>
          <p:cNvPr id="3" name="Content Placeholder 2"/>
          <p:cNvSpPr>
            <a:spLocks noGrp="1"/>
          </p:cNvSpPr>
          <p:nvPr>
            <p:ph idx="1"/>
          </p:nvPr>
        </p:nvSpPr>
        <p:spPr>
          <a:xfrm>
            <a:off x="533400" y="990600"/>
            <a:ext cx="8229600" cy="4525963"/>
          </a:xfrm>
        </p:spPr>
        <p:txBody>
          <a:bodyPr>
            <a:normAutofit/>
          </a:bodyPr>
          <a:lstStyle/>
          <a:p>
            <a:pPr marL="0" indent="0">
              <a:buNone/>
            </a:pPr>
            <a:r>
              <a:rPr lang="en-US" b="1" dirty="0" smtClean="0"/>
              <a:t>         </a:t>
            </a:r>
          </a:p>
          <a:p>
            <a:pPr marL="0" indent="0">
              <a:buNone/>
            </a:pPr>
            <a:r>
              <a:rPr lang="en-US" b="1" dirty="0"/>
              <a:t> </a:t>
            </a:r>
            <a:r>
              <a:rPr lang="en-US" b="1" dirty="0" smtClean="0"/>
              <a:t>           </a:t>
            </a:r>
            <a:endParaRPr lang="en-US" b="1" dirty="0"/>
          </a:p>
        </p:txBody>
      </p:sp>
      <p:sp>
        <p:nvSpPr>
          <p:cNvPr id="4" name="Rectangle 3"/>
          <p:cNvSpPr/>
          <p:nvPr/>
        </p:nvSpPr>
        <p:spPr>
          <a:xfrm>
            <a:off x="914400" y="1828800"/>
            <a:ext cx="7315200" cy="3970318"/>
          </a:xfrm>
          <a:prstGeom prst="rect">
            <a:avLst/>
          </a:prstGeom>
        </p:spPr>
        <p:txBody>
          <a:bodyPr wrap="square">
            <a:spAutoFit/>
          </a:bodyPr>
          <a:lstStyle/>
          <a:p>
            <a:r>
              <a:rPr lang="en-US" sz="2800" dirty="0"/>
              <a:t>There are two basic forms of Child </a:t>
            </a:r>
            <a:r>
              <a:rPr lang="en-US" sz="2800" dirty="0" smtClean="0"/>
              <a:t>maltreatment</a:t>
            </a:r>
          </a:p>
          <a:p>
            <a:r>
              <a:rPr lang="en-US" sz="2800" dirty="0" smtClean="0">
                <a:solidFill>
                  <a:srgbClr val="FF0000"/>
                </a:solidFill>
              </a:rPr>
              <a:t>abuse </a:t>
            </a:r>
            <a:r>
              <a:rPr lang="en-US" sz="2800" dirty="0"/>
              <a:t>and </a:t>
            </a:r>
            <a:r>
              <a:rPr lang="en-US" sz="2800" dirty="0">
                <a:solidFill>
                  <a:srgbClr val="FF0000"/>
                </a:solidFill>
              </a:rPr>
              <a:t>neglect</a:t>
            </a:r>
            <a:r>
              <a:rPr lang="en-US" sz="2800" dirty="0"/>
              <a:t> </a:t>
            </a:r>
          </a:p>
          <a:p>
            <a:pPr>
              <a:buFont typeface="Wingdings" panose="05000000000000000000" pitchFamily="2" charset="2"/>
              <a:buChar char="§"/>
            </a:pPr>
            <a:r>
              <a:rPr lang="en-US" sz="2800" dirty="0"/>
              <a:t>Physical abuse</a:t>
            </a:r>
          </a:p>
          <a:p>
            <a:pPr>
              <a:buFont typeface="Wingdings" panose="05000000000000000000" pitchFamily="2" charset="2"/>
              <a:buChar char="§"/>
            </a:pPr>
            <a:r>
              <a:rPr lang="en-US" sz="2800" dirty="0"/>
              <a:t>Sexual abuse and sexual exploitation</a:t>
            </a:r>
          </a:p>
          <a:p>
            <a:pPr>
              <a:buFont typeface="Wingdings" panose="05000000000000000000" pitchFamily="2" charset="2"/>
              <a:buChar char="§"/>
            </a:pPr>
            <a:r>
              <a:rPr lang="en-US" sz="2800" dirty="0"/>
              <a:t>Mental and emotional abuse</a:t>
            </a:r>
          </a:p>
          <a:p>
            <a:pPr>
              <a:buFont typeface="Wingdings" panose="05000000000000000000" pitchFamily="2" charset="2"/>
              <a:buChar char="§"/>
            </a:pPr>
            <a:r>
              <a:rPr lang="en-US" sz="2800" dirty="0"/>
              <a:t>Physical neglect</a:t>
            </a:r>
          </a:p>
          <a:p>
            <a:pPr>
              <a:buFont typeface="Wingdings" panose="05000000000000000000" pitchFamily="2" charset="2"/>
              <a:buChar char="§"/>
            </a:pPr>
            <a:r>
              <a:rPr lang="en-US" sz="2800" dirty="0"/>
              <a:t>Mental or emotional neglect</a:t>
            </a:r>
          </a:p>
          <a:p>
            <a:pPr>
              <a:buFont typeface="Wingdings" panose="05000000000000000000" pitchFamily="2" charset="2"/>
              <a:buChar char="§"/>
            </a:pPr>
            <a:r>
              <a:rPr lang="en-US" sz="2800" dirty="0"/>
              <a:t>Medical neglect</a:t>
            </a:r>
          </a:p>
          <a:p>
            <a:pPr>
              <a:buFont typeface="Wingdings" panose="05000000000000000000" pitchFamily="2" charset="2"/>
              <a:buChar char="§"/>
            </a:pPr>
            <a:r>
              <a:rPr lang="en-US" sz="2800" dirty="0"/>
              <a:t>Threat of harm</a:t>
            </a:r>
          </a:p>
        </p:txBody>
      </p:sp>
    </p:spTree>
    <p:extLst>
      <p:ext uri="{BB962C8B-B14F-4D97-AF65-F5344CB8AC3E}">
        <p14:creationId xmlns:p14="http://schemas.microsoft.com/office/powerpoint/2010/main" val="16242189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Child Abuse and Neglect</a:t>
            </a:r>
            <a:endParaRPr lang="en-US" dirty="0"/>
          </a:p>
        </p:txBody>
      </p:sp>
      <p:sp>
        <p:nvSpPr>
          <p:cNvPr id="3" name="Content Placeholder 2"/>
          <p:cNvSpPr>
            <a:spLocks noGrp="1"/>
          </p:cNvSpPr>
          <p:nvPr>
            <p:ph idx="1"/>
          </p:nvPr>
        </p:nvSpPr>
        <p:spPr/>
        <p:txBody>
          <a:bodyPr>
            <a:normAutofit fontScale="85000" lnSpcReduction="10000"/>
          </a:bodyPr>
          <a:lstStyle/>
          <a:p>
            <a:pPr>
              <a:buFont typeface="Wingdings" panose="05000000000000000000" pitchFamily="2" charset="2"/>
              <a:buChar char="§"/>
            </a:pPr>
            <a:r>
              <a:rPr lang="en-US" sz="2200" dirty="0" smtClean="0"/>
              <a:t> </a:t>
            </a:r>
            <a:r>
              <a:rPr lang="en-US" sz="2400" dirty="0" smtClean="0"/>
              <a:t>A neglected child </a:t>
            </a:r>
            <a:r>
              <a:rPr lang="en-US" sz="2400" dirty="0"/>
              <a:t>physical and/or mental welfare is harmed or threatened with harm by acts of failures to act by </a:t>
            </a:r>
            <a:r>
              <a:rPr lang="en-US" sz="2400" dirty="0" smtClean="0"/>
              <a:t>his </a:t>
            </a:r>
            <a:r>
              <a:rPr lang="en-US" sz="2400" dirty="0"/>
              <a:t>or her parent or other person responsible for his or her welfare. </a:t>
            </a:r>
            <a:endParaRPr lang="en-US" sz="2400" dirty="0" smtClean="0"/>
          </a:p>
          <a:p>
            <a:pPr>
              <a:buFont typeface="Wingdings" panose="05000000000000000000" pitchFamily="2" charset="2"/>
              <a:buChar char="§"/>
            </a:pPr>
            <a:r>
              <a:rPr lang="en-US" sz="2400" dirty="0" smtClean="0"/>
              <a:t>Child </a:t>
            </a:r>
            <a:r>
              <a:rPr lang="en-US" sz="2400" dirty="0"/>
              <a:t>maltreatment is the abuse and neglect that occurs to children under 18 years of age</a:t>
            </a:r>
            <a:r>
              <a:rPr lang="en-US" sz="2400" dirty="0" smtClean="0"/>
              <a:t>.</a:t>
            </a:r>
          </a:p>
          <a:p>
            <a:pPr>
              <a:buFont typeface="Wingdings" panose="05000000000000000000" pitchFamily="2" charset="2"/>
              <a:buChar char="§"/>
            </a:pPr>
            <a:r>
              <a:rPr lang="en-US" sz="2400" dirty="0" smtClean="0"/>
              <a:t>Includes </a:t>
            </a:r>
            <a:r>
              <a:rPr lang="en-US" sz="2400" dirty="0"/>
              <a:t>all types of physical and/or emotional ill-treatment, sexual abuse, neglect, negligence and commercial or other exploitation, which results </a:t>
            </a:r>
            <a:r>
              <a:rPr lang="en-US" sz="2400" dirty="0" smtClean="0"/>
              <a:t>in</a:t>
            </a:r>
          </a:p>
          <a:p>
            <a:pPr>
              <a:buFont typeface="Wingdings" panose="05000000000000000000" pitchFamily="2" charset="2"/>
              <a:buChar char="§"/>
            </a:pPr>
            <a:r>
              <a:rPr lang="en-US" sz="2400" dirty="0" smtClean="0"/>
              <a:t>Actual </a:t>
            </a:r>
            <a:r>
              <a:rPr lang="en-US" sz="2400" dirty="0"/>
              <a:t>or potential harm to the child’s </a:t>
            </a:r>
            <a:r>
              <a:rPr lang="en-US" sz="2400" dirty="0" smtClean="0"/>
              <a:t>health, survival</a:t>
            </a:r>
            <a:r>
              <a:rPr lang="en-US" sz="2400" dirty="0"/>
              <a:t>, development or dignity in the </a:t>
            </a:r>
            <a:r>
              <a:rPr lang="en-US" sz="2400" dirty="0" smtClean="0"/>
              <a:t>context </a:t>
            </a:r>
            <a:r>
              <a:rPr lang="en-US" sz="2400" dirty="0"/>
              <a:t>of </a:t>
            </a:r>
            <a:r>
              <a:rPr lang="en-US" sz="2400" dirty="0" smtClean="0"/>
              <a:t>a relationship </a:t>
            </a:r>
            <a:r>
              <a:rPr lang="en-US" sz="2400" dirty="0" smtClean="0"/>
              <a:t>of trust </a:t>
            </a:r>
            <a:r>
              <a:rPr lang="en-US" sz="2400" dirty="0" smtClean="0"/>
              <a:t>or power </a:t>
            </a:r>
            <a:endParaRPr lang="en-US" sz="2400" dirty="0"/>
          </a:p>
          <a:p>
            <a:pPr marL="0" indent="0">
              <a:buNone/>
            </a:pPr>
            <a:endParaRPr lang="en-US" dirty="0" smtClean="0"/>
          </a:p>
          <a:p>
            <a:pPr>
              <a:buFont typeface="Wingdings" panose="05000000000000000000" pitchFamily="2" charset="2"/>
              <a:buChar char="§"/>
            </a:pPr>
            <a:endParaRPr lang="en-US" dirty="0"/>
          </a:p>
        </p:txBody>
      </p:sp>
    </p:spTree>
    <p:extLst>
      <p:ext uri="{BB962C8B-B14F-4D97-AF65-F5344CB8AC3E}">
        <p14:creationId xmlns:p14="http://schemas.microsoft.com/office/powerpoint/2010/main" val="28351778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229600" cy="1143000"/>
          </a:xfrm>
        </p:spPr>
        <p:txBody>
          <a:bodyPr>
            <a:normAutofit fontScale="90000"/>
          </a:bodyPr>
          <a:lstStyle/>
          <a:p>
            <a:r>
              <a:rPr lang="en-US" b="1" dirty="0" smtClean="0"/>
              <a:t>World Health Organization </a:t>
            </a:r>
            <a:br>
              <a:rPr lang="en-US" b="1" dirty="0" smtClean="0"/>
            </a:br>
            <a:r>
              <a:rPr lang="en-US" b="1" dirty="0" smtClean="0"/>
              <a:t>Recent Facts of Child Abuse</a:t>
            </a:r>
            <a:endParaRPr lang="en-US" dirty="0"/>
          </a:p>
        </p:txBody>
      </p:sp>
      <p:sp>
        <p:nvSpPr>
          <p:cNvPr id="3" name="Content Placeholder 2"/>
          <p:cNvSpPr>
            <a:spLocks noGrp="1"/>
          </p:cNvSpPr>
          <p:nvPr>
            <p:ph idx="1"/>
          </p:nvPr>
        </p:nvSpPr>
        <p:spPr>
          <a:xfrm>
            <a:off x="533400" y="1143000"/>
            <a:ext cx="8229600" cy="4419600"/>
          </a:xfrm>
        </p:spPr>
        <p:txBody>
          <a:bodyPr>
            <a:normAutofit fontScale="25000" lnSpcReduction="20000"/>
          </a:bodyPr>
          <a:lstStyle/>
          <a:p>
            <a:pPr lvl="0">
              <a:buFont typeface="Wingdings" panose="05000000000000000000" pitchFamily="2" charset="2"/>
              <a:buChar char="§"/>
            </a:pPr>
            <a:endParaRPr lang="en-US" sz="8000" dirty="0" smtClean="0"/>
          </a:p>
          <a:p>
            <a:pPr lvl="0">
              <a:buFont typeface="Wingdings" panose="05000000000000000000" pitchFamily="2" charset="2"/>
              <a:buChar char="§"/>
            </a:pPr>
            <a:r>
              <a:rPr lang="en-US" sz="8000" dirty="0" smtClean="0"/>
              <a:t>Nearly </a:t>
            </a:r>
            <a:r>
              <a:rPr lang="en-US" sz="8000" dirty="0"/>
              <a:t>3 in 4 children - or 300 million children - aged 2–4 years regularly suffer physical punishment and/or psychological violence at the hands of parents and </a:t>
            </a:r>
            <a:r>
              <a:rPr lang="en-US" sz="8000" dirty="0" smtClean="0"/>
              <a:t>caregiver</a:t>
            </a:r>
          </a:p>
          <a:p>
            <a:pPr lvl="0">
              <a:buFont typeface="Wingdings" panose="05000000000000000000" pitchFamily="2" charset="2"/>
              <a:buChar char="§"/>
            </a:pPr>
            <a:r>
              <a:rPr lang="en-US" sz="8000" dirty="0" smtClean="0"/>
              <a:t>One </a:t>
            </a:r>
            <a:r>
              <a:rPr lang="en-US" sz="8000" dirty="0"/>
              <a:t>in 5 women and 1 in 13 men report having been sexually abused as a child aged 0-17 years.</a:t>
            </a:r>
          </a:p>
          <a:p>
            <a:pPr lvl="0"/>
            <a:r>
              <a:rPr lang="en-US" sz="8000" dirty="0"/>
              <a:t>120 million girls and young women under 20 years of age have suffered some form of forced sexual contact.</a:t>
            </a:r>
          </a:p>
          <a:p>
            <a:pPr lvl="0"/>
            <a:r>
              <a:rPr lang="en-US" sz="8000" dirty="0"/>
              <a:t>Consequences of child maltreatment include impaired lifelong physical and mental </a:t>
            </a:r>
            <a:r>
              <a:rPr lang="en-US" sz="8000" dirty="0" smtClean="0"/>
              <a:t>health</a:t>
            </a:r>
            <a:r>
              <a:rPr lang="en-US" sz="8000" dirty="0"/>
              <a:t>.</a:t>
            </a:r>
          </a:p>
          <a:p>
            <a:pPr lvl="0"/>
            <a:r>
              <a:rPr lang="en-US" sz="8000" dirty="0"/>
              <a:t>Child maltreatment is often hidden. Only a fraction of child </a:t>
            </a:r>
            <a:r>
              <a:rPr lang="en-US" sz="8000" dirty="0" smtClean="0"/>
              <a:t>victims </a:t>
            </a:r>
            <a:r>
              <a:rPr lang="en-US" sz="8000" dirty="0"/>
              <a:t>of maltreatment ever gets support from health professionals.</a:t>
            </a:r>
          </a:p>
          <a:p>
            <a:pPr lvl="0"/>
            <a:r>
              <a:rPr lang="en-US" sz="8000" dirty="0"/>
              <a:t>A child who is abused is more likely to abuse others as an adult so that violence is passed down from one generation to the next. It is therefore critical to break this cycle of violence, and in so doing create positive multi-generational impacts</a:t>
            </a:r>
            <a:r>
              <a:rPr lang="en-US" sz="8000" b="1" dirty="0" smtClean="0"/>
              <a:t>.</a:t>
            </a:r>
          </a:p>
          <a:p>
            <a:pPr lvl="0"/>
            <a:endParaRPr lang="en-US" sz="8000" dirty="0"/>
          </a:p>
          <a:p>
            <a:pPr lvl="0"/>
            <a:endParaRPr lang="en-US" sz="8000" b="1" dirty="0" smtClean="0"/>
          </a:p>
          <a:p>
            <a:pPr lvl="0"/>
            <a:endParaRPr lang="en-US" sz="8000" b="1" dirty="0"/>
          </a:p>
          <a:p>
            <a:pPr lvl="0"/>
            <a:endParaRPr lang="en-US" sz="8000" b="1" dirty="0" smtClean="0"/>
          </a:p>
          <a:p>
            <a:pPr lvl="0"/>
            <a:endParaRPr lang="en-US" sz="8000" b="1" dirty="0"/>
          </a:p>
          <a:p>
            <a:pPr lvl="0"/>
            <a:endParaRPr lang="en-US" sz="8000" b="1" dirty="0" smtClean="0"/>
          </a:p>
          <a:p>
            <a:pPr lvl="0"/>
            <a:endParaRPr lang="en-US" sz="8000" b="1" dirty="0"/>
          </a:p>
          <a:p>
            <a:pPr lvl="0"/>
            <a:endParaRPr lang="en-US" sz="8000" b="1" dirty="0" smtClean="0"/>
          </a:p>
          <a:p>
            <a:pPr lvl="0"/>
            <a:endParaRPr lang="en-US" sz="8000" b="1" dirty="0"/>
          </a:p>
          <a:p>
            <a:pPr>
              <a:buFont typeface="Wingdings" panose="05000000000000000000" pitchFamily="2" charset="2"/>
              <a:buChar char="§"/>
            </a:pPr>
            <a:endParaRPr lang="en-US" dirty="0"/>
          </a:p>
        </p:txBody>
      </p:sp>
    </p:spTree>
    <p:extLst>
      <p:ext uri="{BB962C8B-B14F-4D97-AF65-F5344CB8AC3E}">
        <p14:creationId xmlns:p14="http://schemas.microsoft.com/office/powerpoint/2010/main" val="38385390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r>
              <a:rPr lang="en-US" dirty="0" smtClean="0"/>
              <a:t>Prevention Approach</a:t>
            </a:r>
            <a:endParaRPr lang="en-US" dirty="0"/>
          </a:p>
        </p:txBody>
      </p:sp>
      <p:sp>
        <p:nvSpPr>
          <p:cNvPr id="3" name="Content Placeholder 2"/>
          <p:cNvSpPr>
            <a:spLocks noGrp="1"/>
          </p:cNvSpPr>
          <p:nvPr>
            <p:ph idx="1"/>
          </p:nvPr>
        </p:nvSpPr>
        <p:spPr>
          <a:xfrm>
            <a:off x="942975" y="1752600"/>
            <a:ext cx="8229600" cy="4525963"/>
          </a:xfrm>
        </p:spPr>
        <p:txBody>
          <a:bodyPr>
            <a:normAutofit/>
          </a:bodyPr>
          <a:lstStyle/>
          <a:p>
            <a:pPr lvl="0"/>
            <a:r>
              <a:rPr lang="en-US" dirty="0" smtClean="0"/>
              <a:t>Preventing </a:t>
            </a:r>
            <a:r>
              <a:rPr lang="en-US" dirty="0"/>
              <a:t>child maltreatment before it starts is possible and requires a multisector approach.</a:t>
            </a:r>
          </a:p>
          <a:p>
            <a:pPr lvl="0"/>
            <a:r>
              <a:rPr lang="en-US" dirty="0"/>
              <a:t>Effective prevention approaches include supporting parents and teaching positive parenting skills, and enhancing laws to prohibit violent punishment.</a:t>
            </a:r>
          </a:p>
          <a:p>
            <a:r>
              <a:rPr lang="en-US" dirty="0"/>
              <a:t>Ongoing care of children and families can reduce the risk of maltreatment reoccurring and can minimize its consequences.</a:t>
            </a:r>
            <a:endParaRPr lang="en-US" dirty="0" smtClean="0"/>
          </a:p>
        </p:txBody>
      </p:sp>
    </p:spTree>
    <p:extLst>
      <p:ext uri="{BB962C8B-B14F-4D97-AF65-F5344CB8AC3E}">
        <p14:creationId xmlns:p14="http://schemas.microsoft.com/office/powerpoint/2010/main" val="30157582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Signs of Physical Abuse</a:t>
            </a:r>
            <a:endParaRPr lang="en-US"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953000" y="1219200"/>
            <a:ext cx="3102428" cy="2238070"/>
          </a:xfr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53000" y="3581400"/>
            <a:ext cx="3048000" cy="2230867"/>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8600" y="1524000"/>
            <a:ext cx="4617720" cy="3474720"/>
          </a:xfrm>
          <a:prstGeom prst="rect">
            <a:avLst/>
          </a:prstGeom>
        </p:spPr>
      </p:pic>
    </p:spTree>
    <p:extLst>
      <p:ext uri="{BB962C8B-B14F-4D97-AF65-F5344CB8AC3E}">
        <p14:creationId xmlns:p14="http://schemas.microsoft.com/office/powerpoint/2010/main" val="924666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Scope of the Problem</a:t>
            </a:r>
            <a:endParaRPr lang="en-US" dirty="0"/>
          </a:p>
        </p:txBody>
      </p:sp>
      <p:sp>
        <p:nvSpPr>
          <p:cNvPr id="3" name="Content Placeholder 2"/>
          <p:cNvSpPr>
            <a:spLocks noGrp="1"/>
          </p:cNvSpPr>
          <p:nvPr>
            <p:ph idx="1"/>
          </p:nvPr>
        </p:nvSpPr>
        <p:spPr>
          <a:xfrm>
            <a:off x="609599" y="1066800"/>
            <a:ext cx="6347714" cy="4974563"/>
          </a:xfrm>
        </p:spPr>
        <p:txBody>
          <a:bodyPr>
            <a:normAutofit/>
          </a:bodyPr>
          <a:lstStyle/>
          <a:p>
            <a:pPr marL="0" indent="0">
              <a:buNone/>
            </a:pPr>
            <a:endParaRPr lang="en-US" sz="2400" dirty="0"/>
          </a:p>
          <a:p>
            <a:r>
              <a:rPr lang="en-US" dirty="0"/>
              <a:t>Child maltreatment is a global problem with serious life-long consequences. In spite of recent national surveys in several low- and middle-income countries, data from many countries are still lacking.</a:t>
            </a:r>
          </a:p>
          <a:p>
            <a:r>
              <a:rPr lang="en-US" dirty="0"/>
              <a:t>Child maltreatment is complex and difficult to study. Current estimates vary widely depending on the country and the method of research used. Estimates depend on:</a:t>
            </a:r>
          </a:p>
          <a:p>
            <a:pPr lvl="0"/>
            <a:r>
              <a:rPr lang="en-US" dirty="0"/>
              <a:t>the definitions of child maltreatment </a:t>
            </a:r>
            <a:r>
              <a:rPr lang="en-US" dirty="0" smtClean="0"/>
              <a:t>used</a:t>
            </a:r>
            <a:endParaRPr lang="en-US" dirty="0"/>
          </a:p>
          <a:p>
            <a:pPr lvl="0"/>
            <a:r>
              <a:rPr lang="en-US" dirty="0"/>
              <a:t>the type of child maltreatment </a:t>
            </a:r>
            <a:r>
              <a:rPr lang="en-US" dirty="0" smtClean="0"/>
              <a:t>studied</a:t>
            </a:r>
            <a:endParaRPr lang="en-US" dirty="0"/>
          </a:p>
          <a:p>
            <a:pPr lvl="0"/>
            <a:r>
              <a:rPr lang="en-US" dirty="0"/>
              <a:t>the coverage and quality of official </a:t>
            </a:r>
            <a:r>
              <a:rPr lang="en-US" dirty="0" smtClean="0"/>
              <a:t>statistics</a:t>
            </a:r>
            <a:endParaRPr lang="en-US" dirty="0"/>
          </a:p>
          <a:p>
            <a:pPr lvl="0"/>
            <a:r>
              <a:rPr lang="en-US" dirty="0"/>
              <a:t>the coverage and quality of surveys that request self-reports from victims, parents or caregivers.</a:t>
            </a:r>
          </a:p>
          <a:p>
            <a:pPr marL="0" indent="0">
              <a:buNone/>
            </a:pPr>
            <a:endParaRPr lang="en-US" dirty="0" smtClean="0"/>
          </a:p>
          <a:p>
            <a:pPr>
              <a:buFont typeface="Wingdings" panose="05000000000000000000" pitchFamily="2" charset="2"/>
              <a:buChar char="§"/>
            </a:pPr>
            <a:endParaRPr lang="en-US" dirty="0"/>
          </a:p>
        </p:txBody>
      </p:sp>
    </p:spTree>
    <p:extLst>
      <p:ext uri="{BB962C8B-B14F-4D97-AF65-F5344CB8AC3E}">
        <p14:creationId xmlns:p14="http://schemas.microsoft.com/office/powerpoint/2010/main" val="178669060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TM02900688[[fn=Facet]]</Template>
  <TotalTime>753</TotalTime>
  <Words>2048</Words>
  <Application>Microsoft Office PowerPoint</Application>
  <PresentationFormat>On-screen Show (4:3)</PresentationFormat>
  <Paragraphs>197</Paragraphs>
  <Slides>30</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Trebuchet MS</vt:lpstr>
      <vt:lpstr>Wingdings</vt:lpstr>
      <vt:lpstr>Wingdings 3</vt:lpstr>
      <vt:lpstr>Facet</vt:lpstr>
      <vt:lpstr> </vt:lpstr>
      <vt:lpstr>     </vt:lpstr>
      <vt:lpstr>Child Abuse and Neglect</vt:lpstr>
      <vt:lpstr>Forms of Maltreatment</vt:lpstr>
      <vt:lpstr>Child Abuse and Neglect</vt:lpstr>
      <vt:lpstr>World Health Organization  Recent Facts of Child Abuse</vt:lpstr>
      <vt:lpstr> Prevention Approach</vt:lpstr>
      <vt:lpstr>Signs of Physical Abuse</vt:lpstr>
      <vt:lpstr>Scope of the Problem</vt:lpstr>
      <vt:lpstr>Scope of the Problem Cont’d</vt:lpstr>
      <vt:lpstr>Scope of the Problem Cont’d</vt:lpstr>
      <vt:lpstr>Scope of the Problem Cont’d</vt:lpstr>
      <vt:lpstr>Scope of the Problem Cont’d</vt:lpstr>
      <vt:lpstr>Consequences of maltreatment </vt:lpstr>
      <vt:lpstr>Consequences Cont’d</vt:lpstr>
      <vt:lpstr>Negative effects of Child Abuse</vt:lpstr>
      <vt:lpstr>Risk Factors</vt:lpstr>
      <vt:lpstr>Data and Proactive Approach</vt:lpstr>
      <vt:lpstr>Risk Factor</vt:lpstr>
      <vt:lpstr>Risk Factor</vt:lpstr>
      <vt:lpstr>Risk Factors</vt:lpstr>
      <vt:lpstr>Prevention</vt:lpstr>
      <vt:lpstr>Prevention</vt:lpstr>
      <vt:lpstr>Prevention Cont’d</vt:lpstr>
      <vt:lpstr>Prevention Cont’d</vt:lpstr>
      <vt:lpstr>World Health Organization response</vt:lpstr>
      <vt:lpstr>Recognizing and Reporting  </vt:lpstr>
      <vt:lpstr>Conclusion</vt:lpstr>
      <vt:lpstr>Reporting Child Abuse in Nigeria</vt:lpstr>
      <vt:lpstr>Child Abuse in the 21st Century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Veronica</dc:creator>
  <cp:lastModifiedBy>Marvin Welch (DickinsonISD)</cp:lastModifiedBy>
  <cp:revision>109</cp:revision>
  <dcterms:created xsi:type="dcterms:W3CDTF">2024-06-08T18:08:12Z</dcterms:created>
  <dcterms:modified xsi:type="dcterms:W3CDTF">2024-06-19T01:25:13Z</dcterms:modified>
</cp:coreProperties>
</file>